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66"/>
    <a:srgbClr val="FF33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02" y="1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5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60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6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1D4BEC-DCB2-420E-958F-C769853677D7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1688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741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741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7415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81A5B52-846A-4E4E-9E68-E6355D9AF305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7570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539230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400"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339CFD6-71BA-486C-B172-CDEE0B741F14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97497" y="6536377"/>
            <a:ext cx="2890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www.ali-arabi.ir  ,   www.ali-arabi.com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ransition>
    <p:random/>
  </p:transition>
  <p:hf sldNum="0" hd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705600" y="104775"/>
            <a:ext cx="24384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عملگرهاي بيتي</a:t>
            </a:r>
            <a:r>
              <a:rPr lang="en-US" altLang="en-US" sz="2400" b="1" smtClean="0"/>
              <a:t>  :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09600" y="685800"/>
            <a:ext cx="3048000" cy="3735388"/>
          </a:xfrm>
          <a:prstGeom prst="rect">
            <a:avLst/>
          </a:prstGeom>
          <a:solidFill>
            <a:srgbClr val="9999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int  a = 10 , b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b = a &lt;&lt; 2 ;  // 40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b = a &gt;&gt; 3 ;  // 1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b = a &amp; 7 ;   // 2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b = a | 7 ;     // 15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800" b="1"/>
              <a:t>b = a ^ 7;     // 13</a:t>
            </a:r>
          </a:p>
        </p:txBody>
      </p:sp>
      <p:grpSp>
        <p:nvGrpSpPr>
          <p:cNvPr id="15365" name="Group 24"/>
          <p:cNvGrpSpPr>
            <a:grpSpLocks/>
          </p:cNvGrpSpPr>
          <p:nvPr/>
        </p:nvGrpSpPr>
        <p:grpSpPr bwMode="auto">
          <a:xfrm>
            <a:off x="3200400" y="1971675"/>
            <a:ext cx="4343400" cy="466725"/>
            <a:chOff x="2016" y="1242"/>
            <a:chExt cx="2736" cy="294"/>
          </a:xfrm>
        </p:grpSpPr>
        <p:sp>
          <p:nvSpPr>
            <p:cNvPr id="15384" name="Text Box 6"/>
            <p:cNvSpPr txBox="1">
              <a:spLocks noChangeArrowheads="1"/>
            </p:cNvSpPr>
            <p:nvPr/>
          </p:nvSpPr>
          <p:spPr bwMode="auto">
            <a:xfrm>
              <a:off x="2832" y="1242"/>
              <a:ext cx="1920" cy="294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1010 &gt;&gt; 3  =  1</a:t>
              </a:r>
            </a:p>
          </p:txBody>
        </p:sp>
        <p:sp>
          <p:nvSpPr>
            <p:cNvPr id="15385" name="Line 17"/>
            <p:cNvSpPr>
              <a:spLocks noChangeShapeType="1"/>
            </p:cNvSpPr>
            <p:nvPr/>
          </p:nvSpPr>
          <p:spPr bwMode="auto">
            <a:xfrm>
              <a:off x="2016" y="1392"/>
              <a:ext cx="816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366" name="Group 23"/>
          <p:cNvGrpSpPr>
            <a:grpSpLocks/>
          </p:cNvGrpSpPr>
          <p:nvPr/>
        </p:nvGrpSpPr>
        <p:grpSpPr bwMode="auto">
          <a:xfrm>
            <a:off x="3352800" y="1362075"/>
            <a:ext cx="3810000" cy="466725"/>
            <a:chOff x="2112" y="858"/>
            <a:chExt cx="2400" cy="294"/>
          </a:xfrm>
        </p:grpSpPr>
        <p:sp>
          <p:nvSpPr>
            <p:cNvPr id="15382" name="Text Box 5"/>
            <p:cNvSpPr txBox="1">
              <a:spLocks noChangeArrowheads="1"/>
            </p:cNvSpPr>
            <p:nvPr/>
          </p:nvSpPr>
          <p:spPr bwMode="auto">
            <a:xfrm>
              <a:off x="2592" y="858"/>
              <a:ext cx="1920" cy="294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r" rtl="1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r" rtl="1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r" rtl="1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 rtl="0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1010 &lt;&lt; 2  =  101000</a:t>
              </a:r>
            </a:p>
          </p:txBody>
        </p:sp>
        <p:sp>
          <p:nvSpPr>
            <p:cNvPr id="15383" name="Line 18"/>
            <p:cNvSpPr>
              <a:spLocks noChangeShapeType="1"/>
            </p:cNvSpPr>
            <p:nvPr/>
          </p:nvSpPr>
          <p:spPr bwMode="auto">
            <a:xfrm>
              <a:off x="2112" y="1008"/>
              <a:ext cx="480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367" name="Group 25"/>
          <p:cNvGrpSpPr>
            <a:grpSpLocks/>
          </p:cNvGrpSpPr>
          <p:nvPr/>
        </p:nvGrpSpPr>
        <p:grpSpPr bwMode="auto">
          <a:xfrm>
            <a:off x="3200400" y="2590800"/>
            <a:ext cx="2057400" cy="1562100"/>
            <a:chOff x="2016" y="1632"/>
            <a:chExt cx="1296" cy="984"/>
          </a:xfrm>
        </p:grpSpPr>
        <p:grpSp>
          <p:nvGrpSpPr>
            <p:cNvPr id="15378" name="Group 9"/>
            <p:cNvGrpSpPr>
              <a:grpSpLocks/>
            </p:cNvGrpSpPr>
            <p:nvPr/>
          </p:nvGrpSpPr>
          <p:grpSpPr bwMode="auto">
            <a:xfrm>
              <a:off x="2592" y="1632"/>
              <a:ext cx="720" cy="984"/>
              <a:chOff x="2592" y="1632"/>
              <a:chExt cx="720" cy="984"/>
            </a:xfrm>
          </p:grpSpPr>
          <p:sp>
            <p:nvSpPr>
              <p:cNvPr id="15380" name="Text Box 7"/>
              <p:cNvSpPr txBox="1">
                <a:spLocks noChangeArrowheads="1"/>
              </p:cNvSpPr>
              <p:nvPr/>
            </p:nvSpPr>
            <p:spPr bwMode="auto">
              <a:xfrm>
                <a:off x="2592" y="1632"/>
                <a:ext cx="720" cy="984"/>
              </a:xfrm>
              <a:prstGeom prst="rect">
                <a:avLst/>
              </a:prstGeom>
              <a:solidFill>
                <a:srgbClr val="9999FF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1010 &amp;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0111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0010</a:t>
                </a:r>
              </a:p>
            </p:txBody>
          </p:sp>
          <p:sp>
            <p:nvSpPr>
              <p:cNvPr id="15381" name="Line 8"/>
              <p:cNvSpPr>
                <a:spLocks noChangeShapeType="1"/>
              </p:cNvSpPr>
              <p:nvPr/>
            </p:nvSpPr>
            <p:spPr bwMode="auto">
              <a:xfrm>
                <a:off x="2640" y="2304"/>
                <a:ext cx="4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>
              <a:off x="2016" y="1824"/>
              <a:ext cx="576" cy="0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368" name="Group 26"/>
          <p:cNvGrpSpPr>
            <a:grpSpLocks/>
          </p:cNvGrpSpPr>
          <p:nvPr/>
        </p:nvGrpSpPr>
        <p:grpSpPr bwMode="auto">
          <a:xfrm>
            <a:off x="3276600" y="2590800"/>
            <a:ext cx="3276600" cy="1981200"/>
            <a:chOff x="2064" y="1632"/>
            <a:chExt cx="2064" cy="1248"/>
          </a:xfrm>
        </p:grpSpPr>
        <p:grpSp>
          <p:nvGrpSpPr>
            <p:cNvPr id="15374" name="Group 10"/>
            <p:cNvGrpSpPr>
              <a:grpSpLocks/>
            </p:cNvGrpSpPr>
            <p:nvPr/>
          </p:nvGrpSpPr>
          <p:grpSpPr bwMode="auto">
            <a:xfrm>
              <a:off x="3408" y="1632"/>
              <a:ext cx="720" cy="984"/>
              <a:chOff x="2592" y="1632"/>
              <a:chExt cx="720" cy="984"/>
            </a:xfrm>
          </p:grpSpPr>
          <p:sp>
            <p:nvSpPr>
              <p:cNvPr id="15376" name="Text Box 11"/>
              <p:cNvSpPr txBox="1">
                <a:spLocks noChangeArrowheads="1"/>
              </p:cNvSpPr>
              <p:nvPr/>
            </p:nvSpPr>
            <p:spPr bwMode="auto">
              <a:xfrm>
                <a:off x="2592" y="1632"/>
                <a:ext cx="720" cy="984"/>
              </a:xfrm>
              <a:prstGeom prst="rect">
                <a:avLst/>
              </a:prstGeom>
              <a:solidFill>
                <a:srgbClr val="9999FF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1010  |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0111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1111</a:t>
                </a:r>
              </a:p>
            </p:txBody>
          </p:sp>
          <p:sp>
            <p:nvSpPr>
              <p:cNvPr id="15377" name="Line 12"/>
              <p:cNvSpPr>
                <a:spLocks noChangeShapeType="1"/>
              </p:cNvSpPr>
              <p:nvPr/>
            </p:nvSpPr>
            <p:spPr bwMode="auto">
              <a:xfrm>
                <a:off x="2640" y="2304"/>
                <a:ext cx="4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375" name="Freeform 20"/>
            <p:cNvSpPr>
              <a:spLocks/>
            </p:cNvSpPr>
            <p:nvPr/>
          </p:nvSpPr>
          <p:spPr bwMode="auto">
            <a:xfrm>
              <a:off x="2064" y="2232"/>
              <a:ext cx="1608" cy="648"/>
            </a:xfrm>
            <a:custGeom>
              <a:avLst/>
              <a:gdLst>
                <a:gd name="T0" fmla="*/ 0 w 1608"/>
                <a:gd name="T1" fmla="*/ 0 h 648"/>
                <a:gd name="T2" fmla="*/ 432 w 1608"/>
                <a:gd name="T3" fmla="*/ 0 h 648"/>
                <a:gd name="T4" fmla="*/ 432 w 1608"/>
                <a:gd name="T5" fmla="*/ 648 h 648"/>
                <a:gd name="T6" fmla="*/ 1608 w 1608"/>
                <a:gd name="T7" fmla="*/ 642 h 648"/>
                <a:gd name="T8" fmla="*/ 1608 w 1608"/>
                <a:gd name="T9" fmla="*/ 402 h 6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8" h="648">
                  <a:moveTo>
                    <a:pt x="0" y="0"/>
                  </a:moveTo>
                  <a:lnTo>
                    <a:pt x="432" y="0"/>
                  </a:lnTo>
                  <a:lnTo>
                    <a:pt x="432" y="648"/>
                  </a:lnTo>
                  <a:lnTo>
                    <a:pt x="1608" y="642"/>
                  </a:lnTo>
                  <a:lnTo>
                    <a:pt x="1608" y="402"/>
                  </a:lnTo>
                </a:path>
              </a:pathLst>
            </a:custGeom>
            <a:noFill/>
            <a:ln w="38100" cmpd="sng">
              <a:solidFill>
                <a:srgbClr val="3399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369" name="Group 27"/>
          <p:cNvGrpSpPr>
            <a:grpSpLocks/>
          </p:cNvGrpSpPr>
          <p:nvPr/>
        </p:nvGrpSpPr>
        <p:grpSpPr bwMode="auto">
          <a:xfrm>
            <a:off x="3238500" y="2590800"/>
            <a:ext cx="4610100" cy="2114550"/>
            <a:chOff x="2040" y="1632"/>
            <a:chExt cx="2904" cy="1332"/>
          </a:xfrm>
        </p:grpSpPr>
        <p:grpSp>
          <p:nvGrpSpPr>
            <p:cNvPr id="15370" name="Group 13"/>
            <p:cNvGrpSpPr>
              <a:grpSpLocks/>
            </p:cNvGrpSpPr>
            <p:nvPr/>
          </p:nvGrpSpPr>
          <p:grpSpPr bwMode="auto">
            <a:xfrm>
              <a:off x="4224" y="1632"/>
              <a:ext cx="720" cy="984"/>
              <a:chOff x="2592" y="1632"/>
              <a:chExt cx="720" cy="984"/>
            </a:xfrm>
          </p:grpSpPr>
          <p:sp>
            <p:nvSpPr>
              <p:cNvPr id="15372" name="Text Box 14"/>
              <p:cNvSpPr txBox="1">
                <a:spLocks noChangeArrowheads="1"/>
              </p:cNvSpPr>
              <p:nvPr/>
            </p:nvSpPr>
            <p:spPr bwMode="auto">
              <a:xfrm>
                <a:off x="2592" y="1632"/>
                <a:ext cx="720" cy="984"/>
              </a:xfrm>
              <a:prstGeom prst="rect">
                <a:avLst/>
              </a:prstGeom>
              <a:solidFill>
                <a:srgbClr val="9999FF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r" rtl="1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algn="r" rtl="1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algn="r" rtl="1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algn="r" rtl="1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algn="r" rtl="1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r" rtl="1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1010 ^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0111</a:t>
                </a:r>
              </a:p>
              <a:p>
                <a:pPr algn="l" rtl="0">
                  <a:spcBef>
                    <a:spcPct val="50000"/>
                  </a:spcBef>
                  <a:buFontTx/>
                  <a:buNone/>
                </a:pPr>
                <a:r>
                  <a:rPr lang="en-US" altLang="en-US" sz="2400" b="1"/>
                  <a:t>1101</a:t>
                </a:r>
              </a:p>
            </p:txBody>
          </p:sp>
          <p:sp>
            <p:nvSpPr>
              <p:cNvPr id="15373" name="Line 15"/>
              <p:cNvSpPr>
                <a:spLocks noChangeShapeType="1"/>
              </p:cNvSpPr>
              <p:nvPr/>
            </p:nvSpPr>
            <p:spPr bwMode="auto">
              <a:xfrm>
                <a:off x="2640" y="2304"/>
                <a:ext cx="4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371" name="Freeform 21"/>
            <p:cNvSpPr>
              <a:spLocks/>
            </p:cNvSpPr>
            <p:nvPr/>
          </p:nvSpPr>
          <p:spPr bwMode="auto">
            <a:xfrm>
              <a:off x="2040" y="2622"/>
              <a:ext cx="2514" cy="342"/>
            </a:xfrm>
            <a:custGeom>
              <a:avLst/>
              <a:gdLst>
                <a:gd name="T0" fmla="*/ 0 w 2514"/>
                <a:gd name="T1" fmla="*/ 0 h 342"/>
                <a:gd name="T2" fmla="*/ 366 w 2514"/>
                <a:gd name="T3" fmla="*/ 0 h 342"/>
                <a:gd name="T4" fmla="*/ 366 w 2514"/>
                <a:gd name="T5" fmla="*/ 342 h 342"/>
                <a:gd name="T6" fmla="*/ 2514 w 2514"/>
                <a:gd name="T7" fmla="*/ 342 h 342"/>
                <a:gd name="T8" fmla="*/ 2514 w 2514"/>
                <a:gd name="T9" fmla="*/ 30 h 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14" h="342">
                  <a:moveTo>
                    <a:pt x="0" y="0"/>
                  </a:moveTo>
                  <a:lnTo>
                    <a:pt x="366" y="0"/>
                  </a:lnTo>
                  <a:lnTo>
                    <a:pt x="366" y="342"/>
                  </a:lnTo>
                  <a:lnTo>
                    <a:pt x="2514" y="342"/>
                  </a:lnTo>
                  <a:lnTo>
                    <a:pt x="2514" y="30"/>
                  </a:lnTo>
                </a:path>
              </a:pathLst>
            </a:custGeom>
            <a:noFill/>
            <a:ln w="38100" cmpd="sng">
              <a:solidFill>
                <a:srgbClr val="339966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478588" y="104775"/>
            <a:ext cx="2665412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ماكروها</a:t>
            </a:r>
            <a:r>
              <a:rPr lang="en-US" altLang="en-US" sz="2400" b="1" smtClean="0"/>
              <a:t> ( Macro ) </a:t>
            </a:r>
            <a:r>
              <a:rPr lang="fa-IR" altLang="en-US" sz="2400" b="1" smtClean="0"/>
              <a:t>:</a:t>
            </a:r>
            <a:endParaRPr lang="en-US" altLang="en-US" sz="2400" b="1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6200" y="152400"/>
            <a:ext cx="5715000" cy="2109788"/>
          </a:xfrm>
          <a:prstGeom prst="rect">
            <a:avLst/>
          </a:prstGeom>
          <a:solidFill>
            <a:schemeClr val="hlink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#define  begin  {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#define  FLOAT  float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#define  real  float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#define  area  l*w</a:t>
            </a:r>
          </a:p>
        </p:txBody>
      </p:sp>
      <p:sp>
        <p:nvSpPr>
          <p:cNvPr id="16389" name="Text Box 7" descr="White marble"/>
          <p:cNvSpPr txBox="1">
            <a:spLocks noChangeArrowheads="1"/>
          </p:cNvSpPr>
          <p:nvPr/>
        </p:nvSpPr>
        <p:spPr bwMode="auto">
          <a:xfrm>
            <a:off x="76200" y="2438400"/>
            <a:ext cx="8763000" cy="15621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#define  func1(x,y)  x+y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#define  func2(x,y)  pow((x + y ) , 2)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ar-SA" altLang="en-US" sz="2400" b="1">
                <a:solidFill>
                  <a:schemeClr val="accent2"/>
                </a:solidFill>
              </a:rPr>
              <a:t>نوع خروجي وايسته به نوع ورودي هاست</a:t>
            </a:r>
            <a:r>
              <a:rPr lang="en-US" altLang="en-US" sz="2400" b="1">
                <a:solidFill>
                  <a:schemeClr val="accent2"/>
                </a:solidFill>
              </a:rPr>
              <a:t> .  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76200" y="4138613"/>
            <a:ext cx="8610600" cy="1196975"/>
          </a:xfrm>
          <a:prstGeom prst="rect">
            <a:avLst/>
          </a:prstGeom>
          <a:solidFill>
            <a:schemeClr val="hlink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#define replicate(x)  for (i=1;i&lt;=x;i++)\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Courier New" panose="02070309020205020404" pitchFamily="49" charset="0"/>
              </a:rPr>
              <a:t>   if (i&lt;x) printf("*") ; else printf("*\n");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ar-SA" altLang="en-US" sz="2400" b="1"/>
              <a:t>متغييرها</a:t>
            </a:r>
            <a:r>
              <a:rPr lang="en-US" altLang="en-US" sz="2400" b="1"/>
              <a:t> (i)  </a:t>
            </a:r>
            <a:r>
              <a:rPr lang="ar-SA" altLang="en-US" sz="2400" b="1"/>
              <a:t>بهتر است در بدنه برنامه تعريف شوند</a:t>
            </a:r>
            <a:r>
              <a:rPr lang="en-US" altLang="en-US" sz="2400" b="1"/>
              <a:t>.  </a:t>
            </a:r>
          </a:p>
        </p:txBody>
      </p:sp>
      <p:sp>
        <p:nvSpPr>
          <p:cNvPr id="16391" name="Text Box 9" descr="White marble"/>
          <p:cNvSpPr txBox="1">
            <a:spLocks noChangeArrowheads="1"/>
          </p:cNvSpPr>
          <p:nvPr/>
        </p:nvSpPr>
        <p:spPr bwMode="auto">
          <a:xfrm>
            <a:off x="76200" y="5373216"/>
            <a:ext cx="6248400" cy="11969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accent2"/>
                </a:solidFill>
                <a:latin typeface="Courier New" panose="02070309020205020404" pitchFamily="49" charset="0"/>
              </a:rPr>
              <a:t>#define </a:t>
            </a:r>
            <a:r>
              <a:rPr lang="en-US" altLang="en-US" sz="2400" b="1" dirty="0" err="1">
                <a:solidFill>
                  <a:schemeClr val="accent2"/>
                </a:solidFill>
                <a:latin typeface="Courier New" panose="02070309020205020404" pitchFamily="49" charset="0"/>
              </a:rPr>
              <a:t>sgn</a:t>
            </a:r>
            <a:r>
              <a:rPr lang="en-US" altLang="en-US" sz="2400" b="1" dirty="0">
                <a:solidFill>
                  <a:schemeClr val="accent2"/>
                </a:solidFill>
                <a:latin typeface="Courier New" panose="02070309020205020404" pitchFamily="49" charset="0"/>
              </a:rPr>
              <a:t>(x) if (x&lt;0) y=-1;\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accent2"/>
                </a:solidFill>
                <a:latin typeface="Courier New" panose="02070309020205020404" pitchFamily="49" charset="0"/>
              </a:rPr>
              <a:t>		 else if (x==0) y=0;\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accent2"/>
                </a:solidFill>
                <a:latin typeface="Courier New" panose="02070309020205020404" pitchFamily="49" charset="0"/>
              </a:rPr>
              <a:t>			  else y=1;</a:t>
            </a:r>
            <a:endParaRPr lang="en-US" altLang="en-US" sz="2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0" y="104775"/>
            <a:ext cx="75438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پيش پردازنده ها</a:t>
            </a:r>
            <a:r>
              <a:rPr lang="en-US" altLang="en-US" sz="2400" b="1" smtClean="0"/>
              <a:t> (Compilation Directive or Preprocessor) </a:t>
            </a:r>
            <a:r>
              <a:rPr lang="fa-IR" altLang="en-US" sz="2400" b="1" smtClean="0"/>
              <a:t> :</a:t>
            </a:r>
            <a:r>
              <a:rPr lang="en-US" altLang="en-US" sz="2400" b="1" smtClean="0"/>
              <a:t>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6200" y="762000"/>
            <a:ext cx="8991600" cy="711200"/>
          </a:xfrm>
          <a:prstGeom prst="rect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#if , #endif , #ifdef , #ifndef , #else , #elif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#undef , #error , #line  </a:t>
            </a:r>
            <a:r>
              <a:rPr lang="ar-SA" altLang="en-US" sz="2000" b="1">
                <a:latin typeface="Courier New" panose="02070309020205020404" pitchFamily="49" charset="0"/>
              </a:rPr>
              <a:t>نام برنامه   </a:t>
            </a:r>
            <a:r>
              <a:rPr lang="ar-SA" altLang="ar-SA" sz="2000" b="1">
                <a:latin typeface="Courier New" panose="02070309020205020404" pitchFamily="49" charset="0"/>
              </a:rPr>
              <a:t>شماره خط</a:t>
            </a:r>
            <a:endParaRPr lang="en-US" altLang="en-US" sz="2000" b="1">
              <a:latin typeface="Courier New" panose="02070309020205020404" pitchFamily="49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30175" y="1563688"/>
            <a:ext cx="4267200" cy="16922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#define pi 3.14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#if  pi==3.14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  #undef  pi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  #define pi 3.14159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#endif</a:t>
            </a:r>
            <a:endParaRPr lang="en-US" altLang="en-US" sz="2000" b="1">
              <a:solidFill>
                <a:schemeClr val="bg1"/>
              </a:solidFill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30175" y="3284538"/>
            <a:ext cx="4267200" cy="1016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</a:rPr>
              <a:t>#if !defined 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</a:rPr>
              <a:t>   #define e 2.718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</a:rPr>
              <a:t>#endif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0175" y="4357688"/>
            <a:ext cx="4267200" cy="1016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#ifndef 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   #define e 2.718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  <a:latin typeface="Courier New" panose="02070309020205020404" pitchFamily="49" charset="0"/>
              </a:rPr>
              <a:t>#endif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625975" y="1557338"/>
            <a:ext cx="4267200" cy="16922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#ifdef   pi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  printf("%f\n",pi*r*r);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#else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  printf("%f\n",3.14*r*r);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#endif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625975" y="3328988"/>
            <a:ext cx="4267200" cy="2309812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#if defined(pi)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        printf("%f\n",pi*r*r);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   #elif defined(PI)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        printf("%f\n",PI*r*r);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   #else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      #error Undefined pi and PI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#endif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30175" y="5406739"/>
            <a:ext cx="4267200" cy="4000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</a:rPr>
              <a:t>#line  10  “aaa.ccc”</a:t>
            </a:r>
          </a:p>
        </p:txBody>
      </p:sp>
      <p:sp>
        <p:nvSpPr>
          <p:cNvPr id="17419" name="Text Box 7"/>
          <p:cNvSpPr txBox="1">
            <a:spLocks noChangeArrowheads="1"/>
          </p:cNvSpPr>
          <p:nvPr/>
        </p:nvSpPr>
        <p:spPr bwMode="auto">
          <a:xfrm>
            <a:off x="130175" y="5853419"/>
            <a:ext cx="8763000" cy="8302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#ifndef _CRT_SECURE_NO_WARNINGS   </a:t>
            </a:r>
            <a:r>
              <a:rPr lang="en-US" altLang="en-US" sz="1600" b="1">
                <a:solidFill>
                  <a:srgbClr val="00B050"/>
                </a:solidFill>
              </a:rPr>
              <a:t>// #ifdef _MSC_VER  //the compiler's version number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#define _CRT_SECURE_NO_WARNINGS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chemeClr val="bg1"/>
                </a:solidFill>
              </a:rPr>
              <a:t>#endif   </a:t>
            </a:r>
            <a:r>
              <a:rPr lang="en-US" altLang="en-US" sz="1600" b="1">
                <a:solidFill>
                  <a:srgbClr val="00B050"/>
                </a:solidFill>
              </a:rPr>
              <a:t> //for Visual Studio 2013 and above.   For error: using scanf_s  instead scanf</a:t>
            </a:r>
            <a:endParaRPr lang="en-US" altLang="en-US" sz="1400" b="1">
              <a:solidFill>
                <a:srgbClr val="00B050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781800" y="104775"/>
            <a:ext cx="2362200" cy="457200"/>
          </a:xfrm>
          <a:solidFill>
            <a:schemeClr val="hlink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algn="r"/>
            <a:r>
              <a:rPr lang="en-US" altLang="en-US" sz="2400" b="1" smtClean="0"/>
              <a:t> </a:t>
            </a:r>
            <a:r>
              <a:rPr lang="ar-SA" altLang="en-US" sz="2400" b="1" smtClean="0"/>
              <a:t>برخي ثابتها در</a:t>
            </a:r>
            <a:r>
              <a:rPr lang="en-US" altLang="en-US" sz="2400" b="1" smtClean="0"/>
              <a:t> C </a:t>
            </a:r>
            <a:r>
              <a:rPr lang="fa-IR" altLang="en-US" sz="2400" b="1" smtClean="0"/>
              <a:t> :</a:t>
            </a:r>
            <a:endParaRPr lang="en-US" altLang="en-US" sz="2400" b="1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52400" y="1752600"/>
            <a:ext cx="5257800" cy="394493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#include  &lt;stdio.h&gt;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void main( )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{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     #line   1  </a:t>
            </a:r>
            <a:r>
              <a:rPr lang="en-US" altLang="en-US" sz="2800" b="1">
                <a:solidFill>
                  <a:schemeClr val="bg1"/>
                </a:solidFill>
              </a:rPr>
              <a:t>“</a:t>
            </a: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TMP1.CPP</a:t>
            </a:r>
            <a:r>
              <a:rPr lang="en-US" altLang="en-US" sz="2800" b="1">
                <a:solidFill>
                  <a:schemeClr val="bg1"/>
                </a:solidFill>
              </a:rPr>
              <a:t>”</a:t>
            </a:r>
            <a:endParaRPr lang="en-US" altLang="en-US" sz="2800" b="1">
              <a:solidFill>
                <a:schemeClr val="bg1"/>
              </a:solidFill>
              <a:latin typeface="Times New Roman (Arabic)" panose="02020603050405020304" pitchFamily="18" charset="0"/>
            </a:endParaRP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     printf("%s\n",_ _TIME_ _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     printf("%s\n",_ _DATE_ _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     printf("%i\n",_ _LINE_ _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     printf("%s\n",_ _FILE_ _ );</a:t>
            </a:r>
          </a:p>
          <a:p>
            <a:pPr algn="l" rtl="0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  <a:latin typeface="Times New Roman (Arabic)" panose="02020603050405020304" pitchFamily="18" charset="0"/>
              </a:rPr>
              <a:t>}</a:t>
            </a:r>
            <a:endParaRPr lang="en-US" altLang="en-US" sz="2800" b="1">
              <a:solidFill>
                <a:schemeClr val="bg1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943600" y="3095625"/>
            <a:ext cx="2819400" cy="210026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22:26:46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Dec 31 2003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3</a:t>
            </a:r>
          </a:p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</a:rPr>
              <a:t>TMP1.CPP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80975" y="1038225"/>
            <a:ext cx="7315200" cy="485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None/>
            </a:pPr>
            <a:r>
              <a:rPr lang="en-US" altLang="en-US" sz="2400" b="1"/>
              <a:t>_ _TIME_ _  , _ _DATE_ _  , _ _LINE_ _  , _ _FILE_ _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5990"/>
              </p:ext>
            </p:extLst>
          </p:nvPr>
        </p:nvGraphicFramePr>
        <p:xfrm>
          <a:off x="68547" y="2708920"/>
          <a:ext cx="8991600" cy="1739900"/>
        </p:xfrm>
        <a:graphic>
          <a:graphicData uri="http://schemas.openxmlformats.org/drawingml/2006/table">
            <a:tbl>
              <a:tblPr rtl="1" firstRow="1" firstCol="1" bandRow="1">
                <a:tableStyleId>{21E4AEA4-8DFA-4A89-87EB-49C32662AFE0}</a:tableStyleId>
              </a:tblPr>
              <a:tblGrid>
                <a:gridCol w="507968"/>
                <a:gridCol w="8483632"/>
              </a:tblGrid>
              <a:tr h="365778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Titr" panose="00000700000000000000" pitchFamily="2" charset="-78"/>
                        </a:rPr>
                        <a:t>تمرینات</a:t>
                      </a:r>
                      <a:endParaRPr lang="en-US" sz="1800" dirty="0">
                        <a:cs typeface="B Titr" panose="00000700000000000000" pitchFamily="2" charset="-78"/>
                      </a:endParaRPr>
                    </a:p>
                  </a:txBody>
                  <a:tcPr marT="45722" marB="4572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94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به نظر ما، ماکرو گاهی باعث افزایش حجم فایل میشود، ولی سرعت را افزایش می دهد . نظر شما چیه ؟ بی دلیل حرف نزنید !!!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  <a:tr h="68706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95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توسط پیش پردازنده ها، امتحان کنید،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NULL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و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TRUE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FALSE 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در نسخه </a:t>
                      </a:r>
                      <a:r>
                        <a:rPr lang="en-US" sz="1800" dirty="0" smtClean="0">
                          <a:cs typeface="B Nazanin" panose="00000400000000000000" pitchFamily="2" charset="-78"/>
                        </a:rPr>
                        <a:t>C </a:t>
                      </a:r>
                      <a:r>
                        <a:rPr lang="fa-IR" sz="1800" dirty="0" smtClean="0">
                          <a:cs typeface="B Nazanin" panose="00000400000000000000" pitchFamily="2" charset="-78"/>
                        </a:rPr>
                        <a:t> جاری ، تعریف شده اند ؟ اگر تعریف نشده اند، تعریف کنید.</a:t>
                      </a:r>
                      <a:endParaRPr lang="en-US" sz="1800" dirty="0">
                        <a:cs typeface="B Nazanin" panose="00000400000000000000" pitchFamily="2" charset="-78"/>
                      </a:endParaRPr>
                    </a:p>
                  </a:txBody>
                  <a:tcPr marT="45722" marB="45722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3878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500</Words>
  <Application>Microsoft Office PowerPoint</Application>
  <PresentationFormat>On-screen Show (4:3)</PresentationFormat>
  <Paragraphs>82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Courier New</vt:lpstr>
      <vt:lpstr>Times New Roman</vt:lpstr>
      <vt:lpstr>Times New Roman (Arabic)</vt:lpstr>
      <vt:lpstr>Default Design</vt:lpstr>
      <vt:lpstr> عملگرهاي بيتي  :</vt:lpstr>
      <vt:lpstr> ماكروها ( Macro ) :</vt:lpstr>
      <vt:lpstr> پيش پردازنده ها (Compilation Directive or Preprocessor)  : </vt:lpstr>
      <vt:lpstr> برخي ثابتها در C  :</vt:lpstr>
      <vt:lpstr>PowerPoint Presentation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اسلایدهای ویژوال سی - قربانعلی عربی</dc:title>
  <dc:creator>a</dc:creator>
  <cp:keywords>Ghorban Ali Arabi</cp:keywords>
  <cp:lastModifiedBy>6site6</cp:lastModifiedBy>
  <cp:revision>58</cp:revision>
  <dcterms:created xsi:type="dcterms:W3CDTF">2003-12-18T16:27:04Z</dcterms:created>
  <dcterms:modified xsi:type="dcterms:W3CDTF">2018-05-29T19:21:48Z</dcterms:modified>
</cp:coreProperties>
</file>