
<file path=[Content_Types].xml><?xml version="1.0" encoding="utf-8"?>
<Types xmlns="http://schemas.openxmlformats.org/package/2006/content-types"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trictFirstAndLastChars="0" saveSubsetFonts="1">
  <p:sldMasterIdLst>
    <p:sldMasterId id="2147483648" r:id="rId1"/>
  </p:sldMasterIdLst>
  <p:notesMasterIdLst>
    <p:notesMasterId r:id="rId34"/>
  </p:notesMasterIdLst>
  <p:handoutMasterIdLst>
    <p:handoutMasterId r:id="rId35"/>
  </p:handoutMasterIdLst>
  <p:sldIdLst>
    <p:sldId id="274" r:id="rId2"/>
    <p:sldId id="281" r:id="rId3"/>
    <p:sldId id="279" r:id="rId4"/>
    <p:sldId id="256" r:id="rId5"/>
    <p:sldId id="257" r:id="rId6"/>
    <p:sldId id="262" r:id="rId7"/>
    <p:sldId id="259" r:id="rId8"/>
    <p:sldId id="260" r:id="rId9"/>
    <p:sldId id="278" r:id="rId10"/>
    <p:sldId id="263" r:id="rId11"/>
    <p:sldId id="264" r:id="rId12"/>
    <p:sldId id="285" r:id="rId13"/>
    <p:sldId id="261" r:id="rId14"/>
    <p:sldId id="284" r:id="rId15"/>
    <p:sldId id="265" r:id="rId16"/>
    <p:sldId id="266" r:id="rId17"/>
    <p:sldId id="267" r:id="rId18"/>
    <p:sldId id="287" r:id="rId19"/>
    <p:sldId id="268" r:id="rId20"/>
    <p:sldId id="269" r:id="rId21"/>
    <p:sldId id="270" r:id="rId22"/>
    <p:sldId id="271" r:id="rId23"/>
    <p:sldId id="272" r:id="rId24"/>
    <p:sldId id="288" r:id="rId25"/>
    <p:sldId id="290" r:id="rId26"/>
    <p:sldId id="273" r:id="rId27"/>
    <p:sldId id="275" r:id="rId28"/>
    <p:sldId id="276" r:id="rId29"/>
    <p:sldId id="286" r:id="rId30"/>
    <p:sldId id="277" r:id="rId31"/>
    <p:sldId id="280" r:id="rId32"/>
    <p:sldId id="289" r:id="rId33"/>
  </p:sldIdLst>
  <p:sldSz cx="9144000" cy="6858000" type="screen4x3"/>
  <p:notesSz cx="6858000" cy="9144000"/>
  <p:defaultTextStyle>
    <a:defPPr>
      <a:defRPr lang="ar-SA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84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FF"/>
    <a:srgbClr val="CCFFCC"/>
    <a:srgbClr val="EAEAEA"/>
    <a:srgbClr val="990033"/>
    <a:srgbClr val="00CCFF"/>
    <a:srgbClr val="FF0066"/>
    <a:srgbClr val="009999"/>
    <a:srgbClr val="00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4380"/>
    <p:restoredTop sz="99759" autoAdjust="0"/>
  </p:normalViewPr>
  <p:slideViewPr>
    <p:cSldViewPr>
      <p:cViewPr varScale="1">
        <p:scale>
          <a:sx n="92" d="100"/>
          <a:sy n="92" d="100"/>
        </p:scale>
        <p:origin x="1344" y="90"/>
      </p:cViewPr>
      <p:guideLst>
        <p:guide orient="horz" pos="384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291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rtl="1">
              <a:defRPr sz="1200"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072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1588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rtl="1">
              <a:defRPr sz="1200"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072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388620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rtl="1">
              <a:defRPr sz="1200"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072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1588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rtl="1">
              <a:defRPr sz="1200"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fld id="{07A8CC2A-3EBA-4D00-B7E4-33384B8D3E7C}" type="slidenum">
              <a:rPr lang="fa-IR" altLang="en-US"/>
              <a:pPr>
                <a:defRPr/>
              </a:pPr>
              <a:t>‹#›</a:t>
            </a:fld>
            <a:endParaRPr lang="en-US" altLang="en-US"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787050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rtl="1">
              <a:defRPr sz="1200"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286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1588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rtl="1">
              <a:defRPr sz="1200"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331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86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noProof="0" smtClean="0"/>
              <a:t>Click to edit Master text styles</a:t>
            </a:r>
          </a:p>
          <a:p>
            <a:pPr lvl="1"/>
            <a:r>
              <a:rPr lang="en-US" altLang="en-US" noProof="0" smtClean="0"/>
              <a:t>Second level</a:t>
            </a:r>
          </a:p>
          <a:p>
            <a:pPr lvl="2"/>
            <a:r>
              <a:rPr lang="en-US" altLang="en-US" noProof="0" smtClean="0"/>
              <a:t>Third level</a:t>
            </a:r>
          </a:p>
          <a:p>
            <a:pPr lvl="3"/>
            <a:r>
              <a:rPr lang="en-US" altLang="en-US" noProof="0" smtClean="0"/>
              <a:t>Fourth level</a:t>
            </a:r>
          </a:p>
          <a:p>
            <a:pPr lvl="4"/>
            <a:r>
              <a:rPr lang="en-US" altLang="en-US" noProof="0" smtClean="0"/>
              <a:t>Fifth level</a:t>
            </a:r>
          </a:p>
        </p:txBody>
      </p:sp>
      <p:sp>
        <p:nvSpPr>
          <p:cNvPr id="286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388620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rtl="1">
              <a:defRPr sz="1200"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286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1588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rtl="1">
              <a:defRPr sz="1200"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fld id="{CD53F31A-BF25-4B71-BE7A-515E608411AD}" type="slidenum">
              <a:rPr lang="fa-IR" altLang="en-US"/>
              <a:pPr>
                <a:defRPr/>
              </a:pPr>
              <a:t>‹#›</a:t>
            </a:fld>
            <a:endParaRPr lang="en-US" altLang="en-US"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3586063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r" rtl="1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r" rtl="1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r" rtl="1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r" rtl="1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r" rtl="1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altLang="en-US" smtClean="0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2620310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altLang="en-US" smtClean="0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9920476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316EE3-3FB5-4046-A302-C8A7D06DD646}" type="slidenum">
              <a:rPr lang="fa-IR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>
          <a:xfrm>
            <a:off x="228600" y="6400800"/>
            <a:ext cx="1524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www.ali-arabi.com</a:t>
            </a:r>
          </a:p>
        </p:txBody>
      </p:sp>
    </p:spTree>
    <p:extLst>
      <p:ext uri="{BB962C8B-B14F-4D97-AF65-F5344CB8AC3E}">
        <p14:creationId xmlns:p14="http://schemas.microsoft.com/office/powerpoint/2010/main" val="3614171034"/>
      </p:ext>
    </p:extLst>
  </p:cSld>
  <p:clrMapOvr>
    <a:masterClrMapping/>
  </p:clrMapOvr>
  <p:transition>
    <p:rand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658D9C-782A-499C-ACD3-8F0F764B884A}" type="slidenum">
              <a:rPr lang="fa-IR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>
          <a:xfrm>
            <a:off x="228600" y="6400800"/>
            <a:ext cx="1524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www.ali-arabi.com</a:t>
            </a:r>
          </a:p>
        </p:txBody>
      </p:sp>
    </p:spTree>
    <p:extLst>
      <p:ext uri="{BB962C8B-B14F-4D97-AF65-F5344CB8AC3E}">
        <p14:creationId xmlns:p14="http://schemas.microsoft.com/office/powerpoint/2010/main" val="1078664877"/>
      </p:ext>
    </p:extLst>
  </p:cSld>
  <p:clrMapOvr>
    <a:masterClrMapping/>
  </p:clrMapOvr>
  <p:transition>
    <p:rand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047380-8919-4378-A9C3-7FA326C284B1}" type="slidenum">
              <a:rPr lang="fa-IR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>
          <a:xfrm>
            <a:off x="228600" y="6400800"/>
            <a:ext cx="1524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www.ali-arabi.com</a:t>
            </a:r>
          </a:p>
        </p:txBody>
      </p:sp>
    </p:spTree>
    <p:extLst>
      <p:ext uri="{BB962C8B-B14F-4D97-AF65-F5344CB8AC3E}">
        <p14:creationId xmlns:p14="http://schemas.microsoft.com/office/powerpoint/2010/main" val="1293309239"/>
      </p:ext>
    </p:extLst>
  </p:cSld>
  <p:clrMapOvr>
    <a:masterClrMapping/>
  </p:clrMapOvr>
  <p:transition>
    <p:rand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796465-4D77-471F-BBBB-C52EB877693A}" type="slidenum">
              <a:rPr lang="fa-IR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>
          <a:xfrm>
            <a:off x="228600" y="6400800"/>
            <a:ext cx="1524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www.ali-arabi.com</a:t>
            </a:r>
          </a:p>
        </p:txBody>
      </p:sp>
    </p:spTree>
    <p:extLst>
      <p:ext uri="{BB962C8B-B14F-4D97-AF65-F5344CB8AC3E}">
        <p14:creationId xmlns:p14="http://schemas.microsoft.com/office/powerpoint/2010/main" val="683759055"/>
      </p:ext>
    </p:extLst>
  </p:cSld>
  <p:clrMapOvr>
    <a:masterClrMapping/>
  </p:clrMapOvr>
  <p:transition>
    <p:rand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881C82-21C0-4D57-97BA-CBFD934B1A24}" type="slidenum">
              <a:rPr lang="fa-IR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>
          <a:xfrm>
            <a:off x="228600" y="6400800"/>
            <a:ext cx="1524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www.ali-arabi.com</a:t>
            </a:r>
          </a:p>
        </p:txBody>
      </p:sp>
    </p:spTree>
    <p:extLst>
      <p:ext uri="{BB962C8B-B14F-4D97-AF65-F5344CB8AC3E}">
        <p14:creationId xmlns:p14="http://schemas.microsoft.com/office/powerpoint/2010/main" val="3777150149"/>
      </p:ext>
    </p:extLst>
  </p:cSld>
  <p:clrMapOvr>
    <a:masterClrMapping/>
  </p:clrMapOvr>
  <p:transition>
    <p:rand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1F67A8-9474-423D-86A5-6A08CAD59EA8}" type="slidenum">
              <a:rPr lang="fa-IR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>
          <a:xfrm>
            <a:off x="228600" y="6400800"/>
            <a:ext cx="1524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www.ali-arabi.com</a:t>
            </a:r>
          </a:p>
        </p:txBody>
      </p:sp>
    </p:spTree>
    <p:extLst>
      <p:ext uri="{BB962C8B-B14F-4D97-AF65-F5344CB8AC3E}">
        <p14:creationId xmlns:p14="http://schemas.microsoft.com/office/powerpoint/2010/main" val="1088039308"/>
      </p:ext>
    </p:extLst>
  </p:cSld>
  <p:clrMapOvr>
    <a:masterClrMapping/>
  </p:clrMapOvr>
  <p:transition>
    <p:rand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881914-CC8D-49C9-B8FE-3856F3FCA766}" type="slidenum">
              <a:rPr lang="fa-IR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>
          <a:xfrm>
            <a:off x="228600" y="6400800"/>
            <a:ext cx="1524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www.ali-arabi.com</a:t>
            </a:r>
          </a:p>
        </p:txBody>
      </p:sp>
    </p:spTree>
    <p:extLst>
      <p:ext uri="{BB962C8B-B14F-4D97-AF65-F5344CB8AC3E}">
        <p14:creationId xmlns:p14="http://schemas.microsoft.com/office/powerpoint/2010/main" val="40281541"/>
      </p:ext>
    </p:extLst>
  </p:cSld>
  <p:clrMapOvr>
    <a:masterClrMapping/>
  </p:clrMapOvr>
  <p:transition>
    <p:rand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0B1D2F-A072-409B-9618-5A1D7264EFF1}" type="slidenum">
              <a:rPr lang="fa-IR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2"/>
          </p:nvPr>
        </p:nvSpPr>
        <p:spPr>
          <a:xfrm>
            <a:off x="228600" y="6400800"/>
            <a:ext cx="1524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www.ali-arabi.com</a:t>
            </a:r>
          </a:p>
        </p:txBody>
      </p:sp>
    </p:spTree>
    <p:extLst>
      <p:ext uri="{BB962C8B-B14F-4D97-AF65-F5344CB8AC3E}">
        <p14:creationId xmlns:p14="http://schemas.microsoft.com/office/powerpoint/2010/main" val="3932992739"/>
      </p:ext>
    </p:extLst>
  </p:cSld>
  <p:clrMapOvr>
    <a:masterClrMapping/>
  </p:clrMapOvr>
  <p:transition>
    <p:rand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6EF532-E2E3-44E7-8061-4EF579CC8BDC}" type="slidenum">
              <a:rPr lang="fa-IR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2"/>
          </p:nvPr>
        </p:nvSpPr>
        <p:spPr>
          <a:xfrm>
            <a:off x="228600" y="6400800"/>
            <a:ext cx="1524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www.ali-arabi.com</a:t>
            </a:r>
          </a:p>
        </p:txBody>
      </p:sp>
    </p:spTree>
    <p:extLst>
      <p:ext uri="{BB962C8B-B14F-4D97-AF65-F5344CB8AC3E}">
        <p14:creationId xmlns:p14="http://schemas.microsoft.com/office/powerpoint/2010/main" val="2769860830"/>
      </p:ext>
    </p:extLst>
  </p:cSld>
  <p:clrMapOvr>
    <a:masterClrMapping/>
  </p:clrMapOvr>
  <p:transition>
    <p:rand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941FF7-F303-44B8-85DD-85F7996FD988}" type="slidenum">
              <a:rPr lang="fa-IR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>
          <a:xfrm>
            <a:off x="228600" y="6400800"/>
            <a:ext cx="1524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www.ali-arabi.com</a:t>
            </a:r>
          </a:p>
        </p:txBody>
      </p:sp>
    </p:spTree>
    <p:extLst>
      <p:ext uri="{BB962C8B-B14F-4D97-AF65-F5344CB8AC3E}">
        <p14:creationId xmlns:p14="http://schemas.microsoft.com/office/powerpoint/2010/main" val="3633612056"/>
      </p:ext>
    </p:extLst>
  </p:cSld>
  <p:clrMapOvr>
    <a:masterClrMapping/>
  </p:clrMapOvr>
  <p:transition>
    <p:rand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7848FF-5074-4434-B13C-F13CCDFFDB94}" type="slidenum">
              <a:rPr lang="fa-IR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>
          <a:xfrm>
            <a:off x="228600" y="6400800"/>
            <a:ext cx="1524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www.ali-arabi.com</a:t>
            </a:r>
          </a:p>
        </p:txBody>
      </p:sp>
    </p:spTree>
    <p:extLst>
      <p:ext uri="{BB962C8B-B14F-4D97-AF65-F5344CB8AC3E}">
        <p14:creationId xmlns:p14="http://schemas.microsoft.com/office/powerpoint/2010/main" val="2117470254"/>
      </p:ext>
    </p:extLst>
  </p:cSld>
  <p:clrMapOvr>
    <a:masterClrMapping/>
  </p:clrMapOvr>
  <p:transition>
    <p:random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wm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rtl="1">
              <a:defRPr sz="1400"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rtl="1">
              <a:defRPr sz="1400"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fld id="{638BD875-A074-48BD-8D14-9453C1FAE9AA}" type="slidenum">
              <a:rPr lang="fa-IR" altLang="en-US"/>
              <a:pPr>
                <a:defRPr/>
              </a:pPr>
              <a:t>‹#›</a:t>
            </a:fld>
            <a:endParaRPr lang="en-US" altLang="en-US">
              <a:cs typeface="+mn-cs"/>
            </a:endParaRPr>
          </a:p>
        </p:txBody>
      </p:sp>
      <p:sp>
        <p:nvSpPr>
          <p:cNvPr id="7" name="TextBox 1"/>
          <p:cNvSpPr txBox="1"/>
          <p:nvPr userDrawn="1"/>
        </p:nvSpPr>
        <p:spPr>
          <a:xfrm>
            <a:off x="81473" y="6553200"/>
            <a:ext cx="289032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ar-SA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www.ali-arabi.ir  ,   www.ali-arabi.com</a:t>
            </a:r>
            <a:endParaRPr kumimoji="0" lang="en-US" altLang="en-US" sz="1200" b="1" i="0" u="none" strike="noStrike" kern="1200" cap="none" spc="0" normalizeH="0" baseline="0" noProof="0" dirty="0">
              <a:ln>
                <a:noFill/>
              </a:ln>
              <a:solidFill>
                <a:schemeClr val="accent2">
                  <a:lumMod val="5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25" r:id="rId1"/>
    <p:sldLayoutId id="2147483826" r:id="rId2"/>
    <p:sldLayoutId id="2147483827" r:id="rId3"/>
    <p:sldLayoutId id="2147483828" r:id="rId4"/>
    <p:sldLayoutId id="2147483829" r:id="rId5"/>
    <p:sldLayoutId id="2147483830" r:id="rId6"/>
    <p:sldLayoutId id="2147483831" r:id="rId7"/>
    <p:sldLayoutId id="2147483832" r:id="rId8"/>
    <p:sldLayoutId id="2147483833" r:id="rId9"/>
    <p:sldLayoutId id="2147483834" r:id="rId10"/>
    <p:sldLayoutId id="2147483835" r:id="rId11"/>
  </p:sldLayoutIdLst>
  <p:transition>
    <p:random/>
  </p:transition>
  <p:hf sldNum="0" hdr="0" dt="0"/>
  <p:txStyles>
    <p:titleStyle>
      <a:lvl1pPr algn="ctr" rtl="1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1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</a:defRPr>
      </a:lvl2pPr>
      <a:lvl3pPr algn="ctr" rtl="1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</a:defRPr>
      </a:lvl3pPr>
      <a:lvl4pPr algn="ctr" rtl="1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</a:defRPr>
      </a:lvl4pPr>
      <a:lvl5pPr algn="ctr" rtl="1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</a:defRPr>
      </a:lvl5pPr>
      <a:lvl6pPr marL="457200" algn="ctr" rtl="1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</a:defRPr>
      </a:lvl6pPr>
      <a:lvl7pPr marL="914400" algn="ctr" rtl="1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</a:defRPr>
      </a:lvl7pPr>
      <a:lvl8pPr marL="1371600" algn="ctr" rtl="1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</a:defRPr>
      </a:lvl8pPr>
      <a:lvl9pPr marL="1828800" algn="ctr" rtl="1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</a:defRPr>
      </a:lvl9pPr>
    </p:titleStyle>
    <p:bodyStyle>
      <a:lvl1pPr marL="342900" indent="-342900" algn="r" rtl="1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rtl="1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rtl="1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rtl="1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rtl="1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WordArt 1028" descr="White marble"/>
          <p:cNvSpPr>
            <a:spLocks noChangeArrowheads="1" noChangeShapeType="1" noTextEdit="1"/>
          </p:cNvSpPr>
          <p:nvPr/>
        </p:nvSpPr>
        <p:spPr bwMode="auto">
          <a:xfrm>
            <a:off x="914400" y="1752600"/>
            <a:ext cx="7010400" cy="2895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ObliqueRight"/>
              <a:lightRig rig="legacyHarsh3" dir="t"/>
            </a:scene3d>
            <a:sp3d extrusionH="100000" prstMaterial="legacyMatte">
              <a:extrusionClr>
                <a:srgbClr val="663300"/>
              </a:extrusionClr>
              <a:contourClr>
                <a:srgbClr val="FFFFFF"/>
              </a:contourClr>
            </a:sp3d>
          </a:bodyPr>
          <a:lstStyle/>
          <a:p>
            <a:pPr algn="ctr" rtl="1"/>
            <a:r>
              <a:rPr lang="fa-IR" sz="3600" b="1" kern="10">
                <a:ln w="9525">
                  <a:round/>
                  <a:headEnd/>
                  <a:tailEnd/>
                </a:ln>
                <a:blipFill dpi="0" rotWithShape="0">
                  <a:blip r:embed="rId3"/>
                  <a:srcRect/>
                  <a:tile tx="0" ty="0" sx="100000" sy="100000" flip="none" algn="tl"/>
                </a:blipFill>
                <a:latin typeface="Arial" panose="020B0604020202020204" pitchFamily="34" charset="0"/>
                <a:cs typeface="Arial" panose="020B0604020202020204" pitchFamily="34" charset="0"/>
              </a:rPr>
              <a:t>بسم الله الرحمن الرحيم</a:t>
            </a:r>
            <a:endParaRPr lang="en-US" sz="3600" b="1" kern="10">
              <a:ln w="9525">
                <a:round/>
                <a:headEnd/>
                <a:tailEnd/>
              </a:ln>
              <a:blipFill dpi="0" rotWithShape="0">
                <a:blip r:embed="rId3"/>
                <a:srcRect/>
                <a:tile tx="0" ty="0" sx="100000" sy="100000" flip="none" algn="tl"/>
              </a:blip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7" name="Rectangle 1026"/>
          <p:cNvSpPr>
            <a:spLocks noGrp="1" noChangeArrowheads="1"/>
          </p:cNvSpPr>
          <p:nvPr>
            <p:ph type="title"/>
          </p:nvPr>
        </p:nvSpPr>
        <p:spPr>
          <a:xfrm>
            <a:off x="152400" y="101600"/>
            <a:ext cx="8864600" cy="539750"/>
          </a:xfrm>
          <a:solidFill>
            <a:schemeClr val="hlink"/>
          </a:solidFill>
          <a:ln cap="flat">
            <a:solidFill>
              <a:schemeClr val="tx1"/>
            </a:solidFill>
            <a:miter lim="800000"/>
            <a:headEnd/>
            <a:tailEnd/>
          </a:ln>
          <a:effectLst>
            <a:outerShdw dist="107763" dir="18900000" algn="ctr" rotWithShape="0">
              <a:schemeClr val="bg2"/>
            </a:outerShdw>
          </a:effectLst>
        </p:spPr>
        <p:txBody>
          <a:bodyPr/>
          <a:lstStyle/>
          <a:p>
            <a:pPr algn="r"/>
            <a:r>
              <a:rPr lang="ar-SA" altLang="en-US" sz="2400" b="1" smtClean="0">
                <a:cs typeface="B Nazanin" panose="00000400000000000000" pitchFamily="2" charset="-78"/>
              </a:rPr>
              <a:t>دستور ورودي</a:t>
            </a:r>
            <a:r>
              <a:rPr lang="fa-IR" altLang="en-US" sz="2400" b="1" smtClean="0">
                <a:cs typeface="B Nazanin" panose="00000400000000000000" pitchFamily="2" charset="-78"/>
              </a:rPr>
              <a:t> </a:t>
            </a:r>
            <a:r>
              <a:rPr lang="en-US" altLang="en-US" sz="2400" b="1" smtClean="0">
                <a:cs typeface="B Nazanin" panose="00000400000000000000" pitchFamily="2" charset="-78"/>
              </a:rPr>
              <a:t>scanf</a:t>
            </a:r>
            <a:r>
              <a:rPr lang="fa-IR" altLang="en-US" sz="2400" b="1" smtClean="0">
                <a:cs typeface="B Nazanin" panose="00000400000000000000" pitchFamily="2" charset="-78"/>
              </a:rPr>
              <a:t> (در نسخه های تا 2012) و </a:t>
            </a:r>
            <a:r>
              <a:rPr lang="en-US" altLang="en-US" sz="2400" b="1" smtClean="0">
                <a:cs typeface="B Nazanin" panose="00000400000000000000" pitchFamily="2" charset="-78"/>
              </a:rPr>
              <a:t> scanf_s</a:t>
            </a:r>
            <a:r>
              <a:rPr lang="fa-IR" altLang="en-US" sz="2400" b="1" smtClean="0">
                <a:cs typeface="B Nazanin" panose="00000400000000000000" pitchFamily="2" charset="-78"/>
              </a:rPr>
              <a:t> (2013 و بعدی ها) :</a:t>
            </a:r>
            <a:r>
              <a:rPr lang="en-US" altLang="en-US" sz="2400" b="1" smtClean="0">
                <a:cs typeface="B Nazanin" panose="00000400000000000000" pitchFamily="2" charset="-78"/>
              </a:rPr>
              <a:t> </a:t>
            </a:r>
          </a:p>
        </p:txBody>
      </p:sp>
      <p:sp>
        <p:nvSpPr>
          <p:cNvPr id="23556" name="Text Box 1027"/>
          <p:cNvSpPr txBox="1">
            <a:spLocks noChangeArrowheads="1"/>
          </p:cNvSpPr>
          <p:nvPr/>
        </p:nvSpPr>
        <p:spPr bwMode="auto">
          <a:xfrm>
            <a:off x="152400" y="762000"/>
            <a:ext cx="8763000" cy="984250"/>
          </a:xfrm>
          <a:prstGeom prst="rect">
            <a:avLst/>
          </a:prstGeom>
          <a:gradFill rotWithShape="0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path path="rect">
              <a:fillToRect r="100000" b="10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r" rtl="1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algn="r" rtl="1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algn="r" rtl="1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algn="r" rtl="1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algn="r" rtl="1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l" rtl="0">
              <a:spcBef>
                <a:spcPts val="0"/>
              </a:spcBef>
              <a:spcAft>
                <a:spcPts val="1200"/>
              </a:spcAft>
              <a:buFontTx/>
              <a:buNone/>
              <a:defRPr/>
            </a:pPr>
            <a:r>
              <a:rPr lang="en-US" altLang="en-US" sz="2400" b="1" dirty="0" smtClean="0">
                <a:solidFill>
                  <a:schemeClr val="accent6"/>
                </a:solidFill>
              </a:rPr>
              <a:t>#include </a:t>
            </a:r>
            <a:r>
              <a:rPr lang="en-US" altLang="en-US" sz="2400" b="1" dirty="0" smtClean="0">
                <a:solidFill>
                  <a:srgbClr val="990033"/>
                </a:solidFill>
              </a:rPr>
              <a:t>&lt;</a:t>
            </a:r>
            <a:r>
              <a:rPr lang="en-US" altLang="en-US" sz="2400" b="1" dirty="0" err="1" smtClean="0">
                <a:solidFill>
                  <a:srgbClr val="990033"/>
                </a:solidFill>
              </a:rPr>
              <a:t>stdio.h</a:t>
            </a:r>
            <a:r>
              <a:rPr lang="en-US" altLang="en-US" sz="2400" b="1" dirty="0" smtClean="0">
                <a:solidFill>
                  <a:srgbClr val="990033"/>
                </a:solidFill>
              </a:rPr>
              <a:t>&gt;</a:t>
            </a:r>
          </a:p>
          <a:p>
            <a:pPr algn="l" rtl="0">
              <a:spcBef>
                <a:spcPts val="0"/>
              </a:spcBef>
              <a:spcAft>
                <a:spcPts val="1200"/>
              </a:spcAft>
              <a:buFontTx/>
              <a:buNone/>
              <a:defRPr/>
            </a:pPr>
            <a:r>
              <a:rPr lang="en-US" altLang="en-US" sz="2400" b="1" dirty="0" err="1" smtClean="0">
                <a:solidFill>
                  <a:srgbClr val="990033"/>
                </a:solidFill>
              </a:rPr>
              <a:t>scanf</a:t>
            </a:r>
            <a:r>
              <a:rPr lang="en-US" altLang="en-US" sz="2400" b="1" dirty="0" smtClean="0">
                <a:solidFill>
                  <a:srgbClr val="990033"/>
                </a:solidFill>
              </a:rPr>
              <a:t>( control   string , arg1 , arg2 , ... , </a:t>
            </a:r>
            <a:r>
              <a:rPr lang="en-US" altLang="en-US" sz="2400" b="1" dirty="0" err="1" smtClean="0">
                <a:solidFill>
                  <a:srgbClr val="990033"/>
                </a:solidFill>
              </a:rPr>
              <a:t>argn</a:t>
            </a:r>
            <a:r>
              <a:rPr lang="en-US" altLang="en-US" sz="2400" b="1" dirty="0" smtClean="0">
                <a:solidFill>
                  <a:srgbClr val="990033"/>
                </a:solidFill>
              </a:rPr>
              <a:t> ) ;</a:t>
            </a:r>
            <a:endParaRPr lang="en-US" altLang="en-US" sz="2400" b="1" dirty="0" smtClean="0"/>
          </a:p>
        </p:txBody>
      </p:sp>
      <p:sp>
        <p:nvSpPr>
          <p:cNvPr id="5" name="Text Box 1027"/>
          <p:cNvSpPr txBox="1">
            <a:spLocks noChangeArrowheads="1"/>
          </p:cNvSpPr>
          <p:nvPr/>
        </p:nvSpPr>
        <p:spPr bwMode="auto">
          <a:xfrm>
            <a:off x="152400" y="1797050"/>
            <a:ext cx="8763000" cy="4908550"/>
          </a:xfrm>
          <a:prstGeom prst="rect">
            <a:avLst/>
          </a:prstGeom>
          <a:gradFill rotWithShape="0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path path="rect">
              <a:fillToRect r="100000" b="10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r" rtl="1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algn="r" rtl="1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algn="r" rtl="1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algn="r" rtl="1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algn="r" rtl="1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l" rtl="0">
              <a:spcBef>
                <a:spcPts val="0"/>
              </a:spcBef>
              <a:buFontTx/>
              <a:buNone/>
              <a:defRPr/>
            </a:pPr>
            <a:r>
              <a:rPr lang="en-US" altLang="en-US" sz="2400" b="1" dirty="0" err="1" smtClean="0">
                <a:solidFill>
                  <a:schemeClr val="accent2"/>
                </a:solidFill>
              </a:rPr>
              <a:t>int</a:t>
            </a:r>
            <a:r>
              <a:rPr lang="en-US" altLang="en-US" sz="2400" b="1" dirty="0" smtClean="0">
                <a:solidFill>
                  <a:schemeClr val="accent2"/>
                </a:solidFill>
              </a:rPr>
              <a:t>  x ;  float  y ;  </a:t>
            </a:r>
            <a:r>
              <a:rPr lang="en-US" altLang="en-US" sz="2400" b="1" dirty="0" err="1" smtClean="0">
                <a:solidFill>
                  <a:schemeClr val="accent2"/>
                </a:solidFill>
              </a:rPr>
              <a:t>scanf</a:t>
            </a:r>
            <a:r>
              <a:rPr lang="en-US" altLang="en-US" sz="2400" b="1" dirty="0" smtClean="0">
                <a:solidFill>
                  <a:schemeClr val="accent2"/>
                </a:solidFill>
              </a:rPr>
              <a:t>( “%</a:t>
            </a:r>
            <a:r>
              <a:rPr lang="en-US" altLang="en-US" sz="2400" b="1" dirty="0" err="1" smtClean="0">
                <a:solidFill>
                  <a:schemeClr val="accent2"/>
                </a:solidFill>
              </a:rPr>
              <a:t>i</a:t>
            </a:r>
            <a:r>
              <a:rPr lang="en-US" altLang="en-US" sz="2400" b="1" dirty="0" smtClean="0">
                <a:solidFill>
                  <a:schemeClr val="accent2"/>
                </a:solidFill>
              </a:rPr>
              <a:t>”, &amp;x ) ;  </a:t>
            </a:r>
            <a:r>
              <a:rPr lang="en-US" altLang="en-US" sz="2400" b="1" dirty="0" err="1" smtClean="0">
                <a:solidFill>
                  <a:schemeClr val="accent2"/>
                </a:solidFill>
              </a:rPr>
              <a:t>scanf</a:t>
            </a:r>
            <a:r>
              <a:rPr lang="en-US" altLang="en-US" sz="2400" b="1" dirty="0" smtClean="0">
                <a:solidFill>
                  <a:schemeClr val="accent2"/>
                </a:solidFill>
              </a:rPr>
              <a:t>( “%</a:t>
            </a:r>
            <a:r>
              <a:rPr lang="en-US" altLang="en-US" sz="2400" b="1" dirty="0" err="1" smtClean="0">
                <a:solidFill>
                  <a:schemeClr val="accent2"/>
                </a:solidFill>
              </a:rPr>
              <a:t>i</a:t>
            </a:r>
            <a:r>
              <a:rPr lang="en-US" altLang="en-US" sz="2400" b="1" dirty="0" smtClean="0">
                <a:solidFill>
                  <a:schemeClr val="accent2"/>
                </a:solidFill>
              </a:rPr>
              <a:t> %f” , &amp;x , &amp;y ) ;</a:t>
            </a:r>
          </a:p>
          <a:p>
            <a:pPr algn="l" rtl="0">
              <a:spcBef>
                <a:spcPts val="0"/>
              </a:spcBef>
              <a:buFontTx/>
              <a:buNone/>
              <a:defRPr/>
            </a:pPr>
            <a:r>
              <a:rPr lang="en-US" altLang="en-US" sz="2400" b="1" dirty="0" smtClean="0">
                <a:solidFill>
                  <a:schemeClr val="accent2"/>
                </a:solidFill>
              </a:rPr>
              <a:t>char  c , s[10] ;  </a:t>
            </a:r>
            <a:r>
              <a:rPr lang="en-US" altLang="en-US" sz="2400" b="1" dirty="0" err="1" smtClean="0">
                <a:solidFill>
                  <a:schemeClr val="accent2"/>
                </a:solidFill>
              </a:rPr>
              <a:t>scanf</a:t>
            </a:r>
            <a:r>
              <a:rPr lang="en-US" altLang="en-US" sz="2400" b="1" dirty="0" smtClean="0">
                <a:solidFill>
                  <a:schemeClr val="accent2"/>
                </a:solidFill>
              </a:rPr>
              <a:t>( “%c” , &amp;c )  ;  </a:t>
            </a:r>
            <a:r>
              <a:rPr lang="en-US" altLang="en-US" sz="2400" b="1" dirty="0" err="1" smtClean="0">
                <a:solidFill>
                  <a:schemeClr val="accent2"/>
                </a:solidFill>
              </a:rPr>
              <a:t>scanf</a:t>
            </a:r>
            <a:r>
              <a:rPr lang="en-US" altLang="en-US" sz="2400" b="1" dirty="0" smtClean="0">
                <a:solidFill>
                  <a:schemeClr val="accent2"/>
                </a:solidFill>
              </a:rPr>
              <a:t>( “%s” , s ) ;</a:t>
            </a:r>
            <a:endParaRPr lang="fa-IR" altLang="en-US" sz="2400" b="1" dirty="0" smtClean="0">
              <a:solidFill>
                <a:schemeClr val="accent2"/>
              </a:solidFill>
            </a:endParaRPr>
          </a:p>
          <a:p>
            <a:pPr algn="l" rtl="0">
              <a:spcBef>
                <a:spcPts val="0"/>
              </a:spcBef>
              <a:buFontTx/>
              <a:buNone/>
              <a:defRPr/>
            </a:pPr>
            <a:r>
              <a:rPr lang="en-US" altLang="en-US" sz="2400" b="1" dirty="0" smtClean="0">
                <a:solidFill>
                  <a:schemeClr val="accent5">
                    <a:lumMod val="50000"/>
                  </a:schemeClr>
                </a:solidFill>
              </a:rPr>
              <a:t>// </a:t>
            </a:r>
            <a:r>
              <a:rPr lang="en-US" altLang="en-US" sz="2400" b="1" dirty="0" err="1" smtClean="0">
                <a:solidFill>
                  <a:schemeClr val="accent5">
                    <a:lumMod val="50000"/>
                  </a:schemeClr>
                </a:solidFill>
              </a:rPr>
              <a:t>scanf_s</a:t>
            </a:r>
            <a:r>
              <a:rPr lang="en-US" altLang="en-US" sz="2400" b="1" dirty="0" smtClean="0">
                <a:solidFill>
                  <a:schemeClr val="accent5">
                    <a:lumMod val="50000"/>
                  </a:schemeClr>
                </a:solidFill>
              </a:rPr>
              <a:t>( “%c” , &amp;c , 1 )  ;  </a:t>
            </a:r>
            <a:r>
              <a:rPr lang="en-US" altLang="en-US" sz="2400" b="1" dirty="0" err="1" smtClean="0">
                <a:solidFill>
                  <a:schemeClr val="accent5">
                    <a:lumMod val="50000"/>
                  </a:schemeClr>
                </a:solidFill>
              </a:rPr>
              <a:t>scanf_s</a:t>
            </a:r>
            <a:r>
              <a:rPr lang="en-US" altLang="en-US" sz="2400" b="1" dirty="0" smtClean="0">
                <a:solidFill>
                  <a:schemeClr val="accent5">
                    <a:lumMod val="50000"/>
                  </a:schemeClr>
                </a:solidFill>
              </a:rPr>
              <a:t>( “%s” , s,10 ) ;</a:t>
            </a:r>
          </a:p>
          <a:p>
            <a:pPr algn="l" rtl="0">
              <a:spcBef>
                <a:spcPts val="0"/>
              </a:spcBef>
              <a:buFontTx/>
              <a:buNone/>
              <a:defRPr/>
            </a:pPr>
            <a:r>
              <a:rPr lang="en-US" altLang="en-US" sz="2400" b="1" dirty="0" smtClean="0"/>
              <a:t>%c - %</a:t>
            </a:r>
            <a:r>
              <a:rPr lang="en-US" altLang="en-US" sz="2400" b="1" dirty="0" err="1" smtClean="0"/>
              <a:t>i</a:t>
            </a:r>
            <a:r>
              <a:rPr lang="en-US" altLang="en-US" sz="2400" b="1" dirty="0" smtClean="0"/>
              <a:t>  -  %d = Dec  -  %o = Oct  -  %x  = Hex  -  %f  , %e , %g</a:t>
            </a:r>
          </a:p>
          <a:p>
            <a:pPr algn="l" rtl="0">
              <a:spcBef>
                <a:spcPts val="0"/>
              </a:spcBef>
              <a:buFontTx/>
              <a:buNone/>
              <a:defRPr/>
            </a:pPr>
            <a:r>
              <a:rPr lang="en-US" altLang="en-US" sz="2400" b="1" dirty="0" smtClean="0"/>
              <a:t>%s -  %u  -  %li  , %</a:t>
            </a:r>
            <a:r>
              <a:rPr lang="en-US" altLang="en-US" sz="2400" b="1" dirty="0" err="1" smtClean="0"/>
              <a:t>ld</a:t>
            </a:r>
            <a:r>
              <a:rPr lang="en-US" altLang="en-US" sz="2400" b="1" dirty="0" smtClean="0"/>
              <a:t>  - %lf  -  %Lf , %</a:t>
            </a:r>
            <a:r>
              <a:rPr lang="en-US" altLang="en-US" sz="2400" b="1" dirty="0" err="1" smtClean="0"/>
              <a:t>Lg</a:t>
            </a:r>
            <a:r>
              <a:rPr lang="en-US" altLang="en-US" sz="2400" b="1" dirty="0" smtClean="0"/>
              <a:t> , %Le</a:t>
            </a:r>
          </a:p>
          <a:p>
            <a:pPr algn="l" rtl="0">
              <a:spcBef>
                <a:spcPts val="0"/>
              </a:spcBef>
              <a:buFontTx/>
              <a:buNone/>
              <a:defRPr/>
            </a:pPr>
            <a:r>
              <a:rPr lang="en-US" altLang="en-US" sz="2400" b="1" dirty="0" err="1" smtClean="0">
                <a:solidFill>
                  <a:schemeClr val="accent2"/>
                </a:solidFill>
              </a:rPr>
              <a:t>scanf</a:t>
            </a:r>
            <a:r>
              <a:rPr lang="en-US" altLang="en-US" sz="2400" b="1" dirty="0" smtClean="0">
                <a:solidFill>
                  <a:schemeClr val="accent2"/>
                </a:solidFill>
              </a:rPr>
              <a:t> ( “%</a:t>
            </a:r>
            <a:r>
              <a:rPr lang="en-US" altLang="en-US" sz="2400" b="1" dirty="0" err="1" smtClean="0">
                <a:solidFill>
                  <a:schemeClr val="accent2"/>
                </a:solidFill>
              </a:rPr>
              <a:t>i</a:t>
            </a:r>
            <a:r>
              <a:rPr lang="en-US" altLang="en-US" sz="2400" b="1" dirty="0" smtClean="0">
                <a:solidFill>
                  <a:schemeClr val="accent2"/>
                </a:solidFill>
              </a:rPr>
              <a:t> , %</a:t>
            </a:r>
            <a:r>
              <a:rPr lang="en-US" altLang="en-US" sz="2400" b="1" dirty="0" err="1" smtClean="0">
                <a:solidFill>
                  <a:schemeClr val="accent2"/>
                </a:solidFill>
              </a:rPr>
              <a:t>i</a:t>
            </a:r>
            <a:r>
              <a:rPr lang="en-US" altLang="en-US" sz="2400" b="1" dirty="0" smtClean="0">
                <a:solidFill>
                  <a:schemeClr val="accent2"/>
                </a:solidFill>
              </a:rPr>
              <a:t>” , &amp;a , &amp;b ) ;  </a:t>
            </a:r>
            <a:r>
              <a:rPr lang="en-US" altLang="en-US" sz="2400" b="1" dirty="0" smtClean="0">
                <a:solidFill>
                  <a:schemeClr val="accent5">
                    <a:lumMod val="50000"/>
                  </a:schemeClr>
                </a:solidFill>
              </a:rPr>
              <a:t>//  ,   :   ;   .</a:t>
            </a:r>
          </a:p>
          <a:p>
            <a:pPr algn="l" rtl="0">
              <a:spcBef>
                <a:spcPts val="0"/>
              </a:spcBef>
              <a:buFontTx/>
              <a:buNone/>
              <a:defRPr/>
            </a:pPr>
            <a:r>
              <a:rPr lang="en-US" altLang="en-US" sz="2400" b="1" dirty="0" err="1" smtClean="0">
                <a:solidFill>
                  <a:schemeClr val="accent2"/>
                </a:solidFill>
              </a:rPr>
              <a:t>scanf</a:t>
            </a:r>
            <a:r>
              <a:rPr lang="en-US" altLang="en-US" sz="2400" b="1" dirty="0" smtClean="0">
                <a:solidFill>
                  <a:schemeClr val="accent2"/>
                </a:solidFill>
              </a:rPr>
              <a:t> ( “ %[ </a:t>
            </a:r>
            <a:r>
              <a:rPr lang="en-US" altLang="en-US" sz="2400" b="1" dirty="0" err="1" smtClean="0">
                <a:solidFill>
                  <a:schemeClr val="accent2"/>
                </a:solidFill>
              </a:rPr>
              <a:t>abcd</a:t>
            </a:r>
            <a:r>
              <a:rPr lang="en-US" altLang="en-US" sz="2400" b="1" dirty="0" smtClean="0">
                <a:solidFill>
                  <a:schemeClr val="accent2"/>
                </a:solidFill>
              </a:rPr>
              <a:t>]” , s ) ;  </a:t>
            </a:r>
            <a:r>
              <a:rPr lang="en-US" altLang="en-US" sz="2400" b="1" dirty="0" smtClean="0">
                <a:solidFill>
                  <a:schemeClr val="accent5">
                    <a:lumMod val="50000"/>
                  </a:schemeClr>
                </a:solidFill>
              </a:rPr>
              <a:t>//</a:t>
            </a:r>
            <a:r>
              <a:rPr lang="en-US" altLang="en-US" sz="2400" b="1" dirty="0" err="1" smtClean="0">
                <a:solidFill>
                  <a:schemeClr val="accent5">
                    <a:lumMod val="50000"/>
                  </a:schemeClr>
                </a:solidFill>
              </a:rPr>
              <a:t>scanf_s</a:t>
            </a:r>
            <a:r>
              <a:rPr lang="en-US" altLang="en-US" sz="2400" b="1" dirty="0" smtClean="0">
                <a:solidFill>
                  <a:schemeClr val="accent5">
                    <a:lumMod val="50000"/>
                  </a:schemeClr>
                </a:solidFill>
              </a:rPr>
              <a:t> ( “%[ </a:t>
            </a:r>
            <a:r>
              <a:rPr lang="en-US" altLang="en-US" sz="2400" b="1" dirty="0" err="1" smtClean="0">
                <a:solidFill>
                  <a:schemeClr val="accent5">
                    <a:lumMod val="50000"/>
                  </a:schemeClr>
                </a:solidFill>
              </a:rPr>
              <a:t>abcd</a:t>
            </a:r>
            <a:r>
              <a:rPr lang="en-US" altLang="en-US" sz="2400" b="1" dirty="0" smtClean="0">
                <a:solidFill>
                  <a:schemeClr val="accent5">
                    <a:lumMod val="50000"/>
                  </a:schemeClr>
                </a:solidFill>
              </a:rPr>
              <a:t>]” , s ,10) ;</a:t>
            </a:r>
          </a:p>
          <a:p>
            <a:pPr algn="l" rtl="0">
              <a:spcBef>
                <a:spcPts val="600"/>
              </a:spcBef>
              <a:buFontTx/>
              <a:buNone/>
              <a:defRPr/>
            </a:pPr>
            <a:r>
              <a:rPr lang="en-US" altLang="en-US" sz="2400" b="1" dirty="0" err="1" smtClean="0">
                <a:solidFill>
                  <a:schemeClr val="accent2"/>
                </a:solidFill>
              </a:rPr>
              <a:t>scanf</a:t>
            </a:r>
            <a:r>
              <a:rPr lang="en-US" altLang="en-US" sz="2400" b="1" dirty="0" smtClean="0">
                <a:solidFill>
                  <a:schemeClr val="accent2"/>
                </a:solidFill>
              </a:rPr>
              <a:t> ( “ %[0-9a-f]” , s ) ;  </a:t>
            </a:r>
          </a:p>
          <a:p>
            <a:pPr algn="l" rtl="0">
              <a:spcBef>
                <a:spcPts val="600"/>
              </a:spcBef>
              <a:buFontTx/>
              <a:buNone/>
              <a:defRPr/>
            </a:pPr>
            <a:r>
              <a:rPr lang="en-US" altLang="en-US" sz="2400" b="1" dirty="0" err="1" smtClean="0">
                <a:solidFill>
                  <a:schemeClr val="accent2"/>
                </a:solidFill>
              </a:rPr>
              <a:t>scanf</a:t>
            </a:r>
            <a:r>
              <a:rPr lang="en-US" altLang="en-US" sz="2400" b="1" dirty="0" smtClean="0">
                <a:solidFill>
                  <a:schemeClr val="accent2"/>
                </a:solidFill>
              </a:rPr>
              <a:t> ( “ %[^a-z]” , s ) ; </a:t>
            </a:r>
          </a:p>
          <a:p>
            <a:pPr algn="l" rtl="0">
              <a:spcBef>
                <a:spcPts val="600"/>
              </a:spcBef>
              <a:buFontTx/>
              <a:buNone/>
              <a:defRPr/>
            </a:pPr>
            <a:r>
              <a:rPr lang="en-US" altLang="en-US" sz="2400" b="1" dirty="0" err="1" smtClean="0">
                <a:solidFill>
                  <a:schemeClr val="accent2"/>
                </a:solidFill>
              </a:rPr>
              <a:t>scanf</a:t>
            </a:r>
            <a:r>
              <a:rPr lang="en-US" altLang="en-US" sz="2400" b="1" dirty="0" smtClean="0">
                <a:solidFill>
                  <a:schemeClr val="accent2"/>
                </a:solidFill>
              </a:rPr>
              <a:t> ( “ %[^</a:t>
            </a:r>
            <a:r>
              <a:rPr lang="en-US" altLang="en-US" sz="2400" b="1" dirty="0" err="1" smtClean="0">
                <a:solidFill>
                  <a:schemeClr val="accent2"/>
                </a:solidFill>
              </a:rPr>
              <a:t>az</a:t>
            </a:r>
            <a:r>
              <a:rPr lang="en-US" altLang="en-US" sz="2400" b="1" dirty="0" smtClean="0">
                <a:solidFill>
                  <a:schemeClr val="accent2"/>
                </a:solidFill>
              </a:rPr>
              <a:t>-]” , s ) ;   </a:t>
            </a:r>
          </a:p>
          <a:p>
            <a:pPr algn="l" rtl="0">
              <a:spcBef>
                <a:spcPts val="600"/>
              </a:spcBef>
              <a:buFontTx/>
              <a:buNone/>
              <a:defRPr/>
            </a:pPr>
            <a:r>
              <a:rPr lang="en-US" altLang="en-US" sz="2400" b="1" dirty="0" err="1" smtClean="0">
                <a:solidFill>
                  <a:schemeClr val="accent2"/>
                </a:solidFill>
              </a:rPr>
              <a:t>scanf</a:t>
            </a:r>
            <a:r>
              <a:rPr lang="en-US" altLang="en-US" sz="2400" b="1" dirty="0" smtClean="0">
                <a:solidFill>
                  <a:schemeClr val="accent2"/>
                </a:solidFill>
              </a:rPr>
              <a:t> ( “%[^\n]” , s ) ;</a:t>
            </a:r>
          </a:p>
          <a:p>
            <a:pPr algn="l" rtl="0">
              <a:spcBef>
                <a:spcPts val="600"/>
              </a:spcBef>
              <a:buFontTx/>
              <a:buNone/>
              <a:defRPr/>
            </a:pPr>
            <a:r>
              <a:rPr lang="en-US" altLang="en-US" sz="2400" b="1" dirty="0" err="1" smtClean="0">
                <a:solidFill>
                  <a:schemeClr val="accent2"/>
                </a:solidFill>
              </a:rPr>
              <a:t>scanf</a:t>
            </a:r>
            <a:r>
              <a:rPr lang="en-US" altLang="en-US" sz="2400" b="1" dirty="0" smtClean="0">
                <a:solidFill>
                  <a:schemeClr val="accent2"/>
                </a:solidFill>
              </a:rPr>
              <a:t> ( “%[^~]” , s ) ; </a:t>
            </a:r>
            <a:endParaRPr lang="en-US" altLang="en-US" sz="2400" b="1" dirty="0" smtClean="0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1" name="Rectangle 3"/>
          <p:cNvSpPr>
            <a:spLocks noGrp="1" noChangeArrowheads="1"/>
          </p:cNvSpPr>
          <p:nvPr>
            <p:ph type="title"/>
          </p:nvPr>
        </p:nvSpPr>
        <p:spPr>
          <a:xfrm>
            <a:off x="5410200" y="101600"/>
            <a:ext cx="3606800" cy="539750"/>
          </a:xfrm>
          <a:solidFill>
            <a:schemeClr val="hlink"/>
          </a:solidFill>
          <a:ln cap="flat">
            <a:solidFill>
              <a:schemeClr val="tx1"/>
            </a:solidFill>
            <a:miter lim="800000"/>
            <a:headEnd/>
            <a:tailEnd/>
          </a:ln>
          <a:effectLst>
            <a:outerShdw dist="107763" dir="18900000" algn="ctr" rotWithShape="0">
              <a:schemeClr val="bg2"/>
            </a:outerShdw>
          </a:effectLst>
        </p:spPr>
        <p:txBody>
          <a:bodyPr/>
          <a:lstStyle/>
          <a:p>
            <a:pPr algn="r"/>
            <a:r>
              <a:rPr lang="ar-SA" altLang="en-US" sz="2400" b="1" smtClean="0">
                <a:cs typeface="B Nazanin" panose="00000400000000000000" pitchFamily="2" charset="-78"/>
              </a:rPr>
              <a:t>دستورخروجي</a:t>
            </a:r>
            <a:r>
              <a:rPr lang="en-US" altLang="en-US" sz="2400" b="1" smtClean="0">
                <a:cs typeface="B Nazanin" panose="00000400000000000000" pitchFamily="2" charset="-78"/>
              </a:rPr>
              <a:t>  ( printf  ) </a:t>
            </a:r>
            <a:r>
              <a:rPr lang="fa-IR" altLang="en-US" sz="2400" b="1" smtClean="0">
                <a:cs typeface="B Nazanin" panose="00000400000000000000" pitchFamily="2" charset="-78"/>
              </a:rPr>
              <a:t> :</a:t>
            </a:r>
            <a:r>
              <a:rPr lang="en-US" altLang="en-US" sz="2400" b="1" smtClean="0">
                <a:cs typeface="B Nazanin" panose="00000400000000000000" pitchFamily="2" charset="-78"/>
              </a:rPr>
              <a:t> </a:t>
            </a:r>
          </a:p>
        </p:txBody>
      </p:sp>
      <p:sp>
        <p:nvSpPr>
          <p:cNvPr id="27652" name="Text Box 4"/>
          <p:cNvSpPr txBox="1">
            <a:spLocks noChangeArrowheads="1"/>
          </p:cNvSpPr>
          <p:nvPr/>
        </p:nvSpPr>
        <p:spPr bwMode="auto">
          <a:xfrm>
            <a:off x="152400" y="711200"/>
            <a:ext cx="8839200" cy="369888"/>
          </a:xfrm>
          <a:prstGeom prst="rect">
            <a:avLst/>
          </a:prstGeom>
          <a:gradFill rotWithShape="0">
            <a:gsLst>
              <a:gs pos="0">
                <a:srgbClr val="FFEBFA"/>
              </a:gs>
              <a:gs pos="30000">
                <a:srgbClr val="C4D6EB"/>
              </a:gs>
              <a:gs pos="60001">
                <a:srgbClr val="85C2FF"/>
              </a:gs>
              <a:gs pos="100000">
                <a:srgbClr val="5E9EFF"/>
              </a:gs>
            </a:gsLst>
            <a:lin ang="189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r" rtl="1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algn="r" rtl="1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algn="r" rtl="1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algn="r" rtl="1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algn="r" rtl="1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l" rtl="0">
              <a:lnSpc>
                <a:spcPct val="90000"/>
              </a:lnSpc>
              <a:spcBef>
                <a:spcPct val="50000"/>
              </a:spcBef>
              <a:buFontTx/>
              <a:buNone/>
            </a:pPr>
            <a:r>
              <a:rPr lang="en-US" altLang="en-US" sz="2000" b="1">
                <a:solidFill>
                  <a:srgbClr val="990033"/>
                </a:solidFill>
              </a:rPr>
              <a:t>printf ( control   string , arg1 , arg2 , ... , argn ) ;</a:t>
            </a:r>
            <a:endParaRPr lang="en-US" altLang="en-US" sz="2000" b="1">
              <a:solidFill>
                <a:schemeClr val="accent2"/>
              </a:solidFill>
            </a:endParaRPr>
          </a:p>
        </p:txBody>
      </p:sp>
      <p:sp>
        <p:nvSpPr>
          <p:cNvPr id="27653" name="Text Box 6"/>
          <p:cNvSpPr txBox="1">
            <a:spLocks noChangeArrowheads="1"/>
          </p:cNvSpPr>
          <p:nvPr/>
        </p:nvSpPr>
        <p:spPr bwMode="auto">
          <a:xfrm>
            <a:off x="147638" y="5511800"/>
            <a:ext cx="8843962" cy="1320800"/>
          </a:xfrm>
          <a:prstGeom prst="rect">
            <a:avLst/>
          </a:prstGeom>
          <a:solidFill>
            <a:schemeClr val="accent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r" rtl="1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algn="r" rtl="1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algn="r" rtl="1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algn="r" rtl="1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algn="r" rtl="1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l" rtl="0">
              <a:spcBef>
                <a:spcPct val="0"/>
              </a:spcBef>
              <a:buFontTx/>
              <a:buNone/>
            </a:pPr>
            <a:r>
              <a:rPr lang="en-US" altLang="en-US" sz="2800" b="1">
                <a:solidFill>
                  <a:schemeClr val="bg1"/>
                </a:solidFill>
              </a:rPr>
              <a:t>\a = </a:t>
            </a:r>
            <a:r>
              <a:rPr lang="en-US" altLang="en-US" sz="1600" b="1">
                <a:solidFill>
                  <a:schemeClr val="bg1"/>
                </a:solidFill>
              </a:rPr>
              <a:t>Alarm</a:t>
            </a:r>
            <a:r>
              <a:rPr lang="en-US" altLang="en-US" sz="2800" b="1">
                <a:solidFill>
                  <a:schemeClr val="bg1"/>
                </a:solidFill>
              </a:rPr>
              <a:t> , \b = </a:t>
            </a:r>
            <a:r>
              <a:rPr lang="en-US" altLang="en-US" sz="1600" b="1">
                <a:solidFill>
                  <a:schemeClr val="bg1"/>
                </a:solidFill>
              </a:rPr>
              <a:t>Backspace</a:t>
            </a:r>
            <a:r>
              <a:rPr lang="en-US" altLang="en-US" sz="2800" b="1">
                <a:solidFill>
                  <a:schemeClr val="bg1"/>
                </a:solidFill>
              </a:rPr>
              <a:t> , \n = </a:t>
            </a:r>
            <a:r>
              <a:rPr lang="en-US" altLang="en-US" sz="1600" b="1">
                <a:solidFill>
                  <a:schemeClr val="bg1"/>
                </a:solidFill>
              </a:rPr>
              <a:t>New Line</a:t>
            </a:r>
            <a:r>
              <a:rPr lang="en-US" altLang="en-US" sz="2800" b="1">
                <a:solidFill>
                  <a:schemeClr val="bg1"/>
                </a:solidFill>
              </a:rPr>
              <a:t> , \t = </a:t>
            </a:r>
            <a:r>
              <a:rPr lang="en-US" altLang="en-US" sz="1600" b="1">
                <a:solidFill>
                  <a:schemeClr val="bg1"/>
                </a:solidFill>
              </a:rPr>
              <a:t>Tab</a:t>
            </a:r>
            <a:r>
              <a:rPr lang="en-US" altLang="en-US" sz="2800" b="1">
                <a:solidFill>
                  <a:schemeClr val="bg1"/>
                </a:solidFill>
              </a:rPr>
              <a:t> , \r = </a:t>
            </a:r>
            <a:r>
              <a:rPr lang="en-US" altLang="en-US" sz="1600" b="1">
                <a:solidFill>
                  <a:schemeClr val="bg1"/>
                </a:solidFill>
              </a:rPr>
              <a:t>Carriage Return</a:t>
            </a:r>
            <a:r>
              <a:rPr lang="en-US" altLang="en-US" sz="2800" b="1">
                <a:solidFill>
                  <a:schemeClr val="bg1"/>
                </a:solidFill>
              </a:rPr>
              <a:t> , \” , \’ , \\ , \? , \0 , %% </a:t>
            </a:r>
          </a:p>
          <a:p>
            <a:pPr algn="l" rtl="0">
              <a:spcBef>
                <a:spcPct val="0"/>
              </a:spcBef>
              <a:buFontTx/>
              <a:buNone/>
            </a:pPr>
            <a:r>
              <a:rPr lang="en-US" altLang="en-US" sz="2400" b="1">
                <a:solidFill>
                  <a:schemeClr val="bg1"/>
                </a:solidFill>
              </a:rPr>
              <a:t>eg. :  printf( “a%%s” ) ; printf ( “ a\\b “ ) ;</a:t>
            </a:r>
          </a:p>
        </p:txBody>
      </p:sp>
      <p:sp>
        <p:nvSpPr>
          <p:cNvPr id="27654" name="Text Box 4"/>
          <p:cNvSpPr txBox="1">
            <a:spLocks noChangeArrowheads="1"/>
          </p:cNvSpPr>
          <p:nvPr/>
        </p:nvSpPr>
        <p:spPr bwMode="auto">
          <a:xfrm>
            <a:off x="158750" y="1150938"/>
            <a:ext cx="8839200" cy="4246562"/>
          </a:xfrm>
          <a:prstGeom prst="rect">
            <a:avLst/>
          </a:prstGeom>
          <a:gradFill rotWithShape="0">
            <a:gsLst>
              <a:gs pos="0">
                <a:srgbClr val="FFEBFA"/>
              </a:gs>
              <a:gs pos="30000">
                <a:srgbClr val="C4D6EB"/>
              </a:gs>
              <a:gs pos="60001">
                <a:srgbClr val="85C2FF"/>
              </a:gs>
              <a:gs pos="100000">
                <a:srgbClr val="5E9EFF"/>
              </a:gs>
            </a:gsLst>
            <a:lin ang="189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r" rtl="1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algn="r" rtl="1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algn="r" rtl="1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algn="r" rtl="1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algn="r" rtl="1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l" rtl="0">
              <a:lnSpc>
                <a:spcPct val="90000"/>
              </a:lnSpc>
              <a:spcBef>
                <a:spcPct val="50000"/>
              </a:spcBef>
              <a:buFontTx/>
              <a:buNone/>
            </a:pPr>
            <a:r>
              <a:rPr lang="en-US" altLang="en-US" sz="2000" b="1">
                <a:solidFill>
                  <a:schemeClr val="accent2"/>
                </a:solidFill>
              </a:rPr>
              <a:t>int  x ;  float  y ;  printf( “%i”, x ) ; printf( “%i %f” , x , y ) ;</a:t>
            </a:r>
          </a:p>
          <a:p>
            <a:pPr algn="l" rtl="0">
              <a:lnSpc>
                <a:spcPct val="90000"/>
              </a:lnSpc>
              <a:spcBef>
                <a:spcPct val="50000"/>
              </a:spcBef>
              <a:buFontTx/>
              <a:buNone/>
            </a:pPr>
            <a:r>
              <a:rPr lang="en-US" altLang="en-US" sz="2000" b="1">
                <a:solidFill>
                  <a:schemeClr val="accent2"/>
                </a:solidFill>
              </a:rPr>
              <a:t>char  c , s[10] ;  printf( “%c” , c )  ;  printf( “%s” , s ) ;</a:t>
            </a:r>
            <a:endParaRPr lang="en-US" altLang="en-US" sz="2000" b="1"/>
          </a:p>
          <a:p>
            <a:pPr algn="l" rtl="0">
              <a:lnSpc>
                <a:spcPct val="90000"/>
              </a:lnSpc>
              <a:spcBef>
                <a:spcPct val="50000"/>
              </a:spcBef>
              <a:buFontTx/>
              <a:buNone/>
            </a:pPr>
            <a:r>
              <a:rPr lang="en-US" altLang="en-US" sz="2000" b="1"/>
              <a:t>%c - %i  - %d = Dec  - %o = Oct  -  %x ,%X = Hex - %#o - %#x </a:t>
            </a:r>
          </a:p>
          <a:p>
            <a:pPr algn="l" rtl="0">
              <a:lnSpc>
                <a:spcPct val="90000"/>
              </a:lnSpc>
              <a:spcBef>
                <a:spcPct val="50000"/>
              </a:spcBef>
              <a:buFontTx/>
              <a:buNone/>
            </a:pPr>
            <a:r>
              <a:rPr lang="en-US" altLang="en-US" sz="2000" b="1"/>
              <a:t> %f  ( </a:t>
            </a:r>
            <a:r>
              <a:rPr lang="ar-SA" altLang="en-US" sz="2000" b="1"/>
              <a:t>شش رقم اعشار</a:t>
            </a:r>
            <a:r>
              <a:rPr lang="en-US" altLang="en-US" sz="2000" b="1"/>
              <a:t>) ,  %e (</a:t>
            </a:r>
            <a:r>
              <a:rPr lang="ar-SA" altLang="ar-SA" sz="2000" b="1"/>
              <a:t>نمادعلمي</a:t>
            </a:r>
            <a:r>
              <a:rPr lang="en-US" altLang="en-US" sz="2000" b="1"/>
              <a:t> ) , %g ( </a:t>
            </a:r>
            <a:r>
              <a:rPr lang="ar-SA" altLang="ar-SA" sz="2000" b="1"/>
              <a:t>بدون صفرهاي اضافي</a:t>
            </a:r>
            <a:r>
              <a:rPr lang="en-US" altLang="ar-SA" sz="2000" b="1"/>
              <a:t> </a:t>
            </a:r>
            <a:r>
              <a:rPr lang="en-US" altLang="en-US" sz="2000" b="1"/>
              <a:t>) </a:t>
            </a:r>
          </a:p>
          <a:p>
            <a:pPr algn="l" rtl="0">
              <a:lnSpc>
                <a:spcPct val="90000"/>
              </a:lnSpc>
              <a:spcBef>
                <a:spcPct val="50000"/>
              </a:spcBef>
              <a:buFontTx/>
              <a:buNone/>
            </a:pPr>
            <a:r>
              <a:rPr lang="en-US" altLang="en-US" sz="2000" b="1"/>
              <a:t>%s -  %u  -  %li  , %ld  - %lf  -  %Lf , %Lg , %Le , %n , %p</a:t>
            </a:r>
          </a:p>
          <a:p>
            <a:pPr algn="l" rtl="0">
              <a:lnSpc>
                <a:spcPct val="90000"/>
              </a:lnSpc>
              <a:spcBef>
                <a:spcPct val="50000"/>
              </a:spcBef>
              <a:buFontTx/>
              <a:buNone/>
            </a:pPr>
            <a:r>
              <a:rPr lang="en-US" altLang="en-US" sz="2000" b="1">
                <a:solidFill>
                  <a:schemeClr val="accent2"/>
                </a:solidFill>
              </a:rPr>
              <a:t>printf ( “%5i  %5.2f ” , x , y ) ; </a:t>
            </a:r>
          </a:p>
          <a:p>
            <a:pPr algn="l" rtl="0">
              <a:lnSpc>
                <a:spcPct val="90000"/>
              </a:lnSpc>
              <a:spcBef>
                <a:spcPct val="50000"/>
              </a:spcBef>
              <a:buFontTx/>
              <a:buNone/>
            </a:pPr>
            <a:r>
              <a:rPr lang="en-US" altLang="en-US" sz="2000" b="1">
                <a:solidFill>
                  <a:schemeClr val="accent2"/>
                </a:solidFill>
              </a:rPr>
              <a:t>printf ( “Name = %3s ” , str ) ;  =  %5s  </a:t>
            </a:r>
            <a:r>
              <a:rPr lang="ar-SA" altLang="en-US" sz="2000" b="1">
                <a:solidFill>
                  <a:schemeClr val="accent2"/>
                </a:solidFill>
              </a:rPr>
              <a:t>اگر طول رشته بزرگتر از 5 باشد</a:t>
            </a:r>
            <a:r>
              <a:rPr lang="en-US" altLang="en-US" sz="2000" b="1">
                <a:solidFill>
                  <a:schemeClr val="accent2"/>
                </a:solidFill>
              </a:rPr>
              <a:t> </a:t>
            </a:r>
          </a:p>
          <a:p>
            <a:pPr algn="l" rtl="0">
              <a:lnSpc>
                <a:spcPct val="90000"/>
              </a:lnSpc>
              <a:spcBef>
                <a:spcPct val="50000"/>
              </a:spcBef>
              <a:buFontTx/>
              <a:buNone/>
            </a:pPr>
            <a:r>
              <a:rPr lang="en-US" altLang="en-US" sz="2000" b="1">
                <a:solidFill>
                  <a:schemeClr val="accent2"/>
                </a:solidFill>
              </a:rPr>
              <a:t>printf ( “%10.8s” , str ) ;   </a:t>
            </a:r>
            <a:r>
              <a:rPr lang="ar-SA" altLang="en-US" sz="2000" b="1">
                <a:solidFill>
                  <a:schemeClr val="accent2"/>
                </a:solidFill>
              </a:rPr>
              <a:t>هشت كاراكتر و دو فضاي خالي</a:t>
            </a:r>
            <a:endParaRPr lang="en-US" altLang="en-US" sz="2000" b="1">
              <a:solidFill>
                <a:schemeClr val="accent2"/>
              </a:solidFill>
            </a:endParaRPr>
          </a:p>
          <a:p>
            <a:pPr algn="l" rtl="0">
              <a:lnSpc>
                <a:spcPct val="90000"/>
              </a:lnSpc>
              <a:spcBef>
                <a:spcPct val="50000"/>
              </a:spcBef>
              <a:buFontTx/>
              <a:buNone/>
            </a:pPr>
            <a:r>
              <a:rPr lang="en-US" altLang="en-US" sz="2000" b="1">
                <a:solidFill>
                  <a:schemeClr val="accent2"/>
                </a:solidFill>
              </a:rPr>
              <a:t>int n=printf(“abc\n%nde”,&amp;x) ;  // x=4  , n=6</a:t>
            </a:r>
          </a:p>
          <a:p>
            <a:pPr algn="l" rtl="0">
              <a:lnSpc>
                <a:spcPct val="90000"/>
              </a:lnSpc>
              <a:spcBef>
                <a:spcPct val="50000"/>
              </a:spcBef>
              <a:buFontTx/>
              <a:buNone/>
            </a:pPr>
            <a:r>
              <a:rPr lang="en-US" altLang="en-US" sz="2000" b="1">
                <a:solidFill>
                  <a:schemeClr val="accent2"/>
                </a:solidFill>
              </a:rPr>
              <a:t>printf(“%p %p %p”,&amp;x,&amp;y,&amp;c);  //211F:2406</a:t>
            </a:r>
            <a:r>
              <a:rPr lang="en-US" altLang="en-US" sz="2000"/>
              <a:t>   </a:t>
            </a:r>
            <a:r>
              <a:rPr lang="en-US" altLang="en-US" sz="2000" b="1">
                <a:solidFill>
                  <a:schemeClr val="accent2"/>
                </a:solidFill>
              </a:rPr>
              <a:t>211F:2402</a:t>
            </a:r>
            <a:r>
              <a:rPr lang="en-US" altLang="en-US" sz="2000"/>
              <a:t>   </a:t>
            </a:r>
            <a:r>
              <a:rPr lang="en-US" altLang="en-US" sz="2000" b="1">
                <a:solidFill>
                  <a:schemeClr val="accent2"/>
                </a:solidFill>
              </a:rPr>
              <a:t>211F:2401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60357657"/>
              </p:ext>
            </p:extLst>
          </p:nvPr>
        </p:nvGraphicFramePr>
        <p:xfrm>
          <a:off x="76200" y="76200"/>
          <a:ext cx="8991600" cy="6089650"/>
        </p:xfrm>
        <a:graphic>
          <a:graphicData uri="http://schemas.openxmlformats.org/drawingml/2006/table">
            <a:tbl>
              <a:tblPr rtl="1" firstRow="1" firstCol="1" bandRow="1">
                <a:tableStyleId>{21E4AEA4-8DFA-4A89-87EB-49C32662AFE0}</a:tableStyleId>
              </a:tblPr>
              <a:tblGrid>
                <a:gridCol w="375701"/>
                <a:gridCol w="8615899"/>
              </a:tblGrid>
              <a:tr h="365778">
                <a:tc gridSpan="2">
                  <a:txBody>
                    <a:bodyPr/>
                    <a:lstStyle/>
                    <a:p>
                      <a:pPr algn="ctr" rtl="1"/>
                      <a:r>
                        <a:rPr lang="fa-IR" sz="1800" dirty="0" smtClean="0">
                          <a:cs typeface="B Titr" panose="00000700000000000000" pitchFamily="2" charset="-78"/>
                        </a:rPr>
                        <a:t>تمرینات</a:t>
                      </a:r>
                      <a:endParaRPr lang="en-US" sz="1800" dirty="0">
                        <a:cs typeface="B Titr" panose="00000700000000000000" pitchFamily="2" charset="-78"/>
                      </a:endParaRPr>
                    </a:p>
                  </a:txBody>
                  <a:tcPr marT="45722" marB="45722"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687061">
                <a:tc>
                  <a:txBody>
                    <a:bodyPr/>
                    <a:lstStyle/>
                    <a:p>
                      <a:pPr algn="ctr" rtl="1"/>
                      <a:r>
                        <a:rPr lang="fa-IR" sz="1800" dirty="0" smtClean="0">
                          <a:cs typeface="B Nazanin" panose="00000400000000000000" pitchFamily="2" charset="-78"/>
                        </a:rPr>
                        <a:t>1</a:t>
                      </a:r>
                      <a:endParaRPr lang="en-US" sz="1800" dirty="0">
                        <a:cs typeface="B Nazanin" panose="00000400000000000000" pitchFamily="2" charset="-78"/>
                      </a:endParaRPr>
                    </a:p>
                  </a:txBody>
                  <a:tcPr marT="45722" marB="45722" anchor="ctr"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sz="1800" dirty="0" smtClean="0">
                          <a:cs typeface="B Nazanin" panose="00000400000000000000" pitchFamily="2" charset="-78"/>
                        </a:rPr>
                        <a:t>دو عدد دریافت نموده و مجموع دو عدد را نمایش دهد.</a:t>
                      </a:r>
                      <a:endParaRPr lang="en-US" sz="1800" dirty="0">
                        <a:cs typeface="B Nazanin" panose="00000400000000000000" pitchFamily="2" charset="-78"/>
                      </a:endParaRPr>
                    </a:p>
                  </a:txBody>
                  <a:tcPr marT="45722" marB="45722" anchor="ctr"/>
                </a:tc>
              </a:tr>
              <a:tr h="687061">
                <a:tc>
                  <a:txBody>
                    <a:bodyPr/>
                    <a:lstStyle/>
                    <a:p>
                      <a:pPr algn="ctr" rtl="1"/>
                      <a:r>
                        <a:rPr lang="fa-IR" sz="1800" dirty="0" smtClean="0">
                          <a:cs typeface="B Nazanin" panose="00000400000000000000" pitchFamily="2" charset="-78"/>
                        </a:rPr>
                        <a:t>2</a:t>
                      </a:r>
                      <a:endParaRPr lang="en-US" sz="1800" dirty="0">
                        <a:cs typeface="B Nazanin" panose="00000400000000000000" pitchFamily="2" charset="-78"/>
                      </a:endParaRPr>
                    </a:p>
                  </a:txBody>
                  <a:tcPr marT="45722" marB="45722" anchor="ctr"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sz="1800" dirty="0" smtClean="0">
                          <a:cs typeface="B Nazanin" panose="00000400000000000000" pitchFamily="2" charset="-78"/>
                        </a:rPr>
                        <a:t>یک عدد (ضلع مربع)  را دریافت نموده و محیط مربع را نمایش دهد</a:t>
                      </a:r>
                      <a:endParaRPr lang="en-US" sz="1800" dirty="0">
                        <a:cs typeface="B Nazanin" panose="00000400000000000000" pitchFamily="2" charset="-78"/>
                      </a:endParaRPr>
                    </a:p>
                  </a:txBody>
                  <a:tcPr marT="45722" marB="45722" anchor="ctr"/>
                </a:tc>
              </a:tr>
              <a:tr h="687061">
                <a:tc>
                  <a:txBody>
                    <a:bodyPr/>
                    <a:lstStyle/>
                    <a:p>
                      <a:pPr algn="ctr" rtl="1"/>
                      <a:r>
                        <a:rPr lang="fa-IR" sz="1800" dirty="0" smtClean="0">
                          <a:cs typeface="B Nazanin" panose="00000400000000000000" pitchFamily="2" charset="-78"/>
                        </a:rPr>
                        <a:t>3</a:t>
                      </a:r>
                      <a:endParaRPr lang="en-US" sz="1800" dirty="0">
                        <a:cs typeface="B Nazanin" panose="00000400000000000000" pitchFamily="2" charset="-78"/>
                      </a:endParaRPr>
                    </a:p>
                  </a:txBody>
                  <a:tcPr marT="45722" marB="45722" anchor="ctr"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sz="1800" dirty="0" smtClean="0">
                          <a:cs typeface="B Nazanin" panose="00000400000000000000" pitchFamily="2" charset="-78"/>
                        </a:rPr>
                        <a:t>دو عدد دریافت نموده و باقیمانده تقسیم صحیح آن دو عدد را نمایش دهد.</a:t>
                      </a:r>
                    </a:p>
                    <a:p>
                      <a:pPr algn="r" rtl="1"/>
                      <a:r>
                        <a:rPr lang="fa-IR" sz="1800" dirty="0" smtClean="0">
                          <a:cs typeface="B Nazanin" panose="00000400000000000000" pitchFamily="2" charset="-78"/>
                        </a:rPr>
                        <a:t>   مثلا: دریافت 13 و 5 و نمایش  3</a:t>
                      </a:r>
                      <a:endParaRPr lang="en-US" sz="1800" dirty="0">
                        <a:cs typeface="B Nazanin" panose="00000400000000000000" pitchFamily="2" charset="-78"/>
                      </a:endParaRPr>
                    </a:p>
                  </a:txBody>
                  <a:tcPr marT="45722" marB="45722" anchor="ctr"/>
                </a:tc>
              </a:tr>
              <a:tr h="687061">
                <a:tc>
                  <a:txBody>
                    <a:bodyPr/>
                    <a:lstStyle/>
                    <a:p>
                      <a:pPr algn="ctr" rtl="1"/>
                      <a:r>
                        <a:rPr lang="fa-IR" sz="1800" dirty="0" smtClean="0">
                          <a:cs typeface="B Nazanin" panose="00000400000000000000" pitchFamily="2" charset="-78"/>
                        </a:rPr>
                        <a:t>4</a:t>
                      </a:r>
                      <a:endParaRPr lang="en-US" sz="1800" dirty="0">
                        <a:cs typeface="B Nazanin" panose="00000400000000000000" pitchFamily="2" charset="-78"/>
                      </a:endParaRPr>
                    </a:p>
                  </a:txBody>
                  <a:tcPr marT="45722" marB="45722" anchor="ctr"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sz="1800" dirty="0" smtClean="0">
                          <a:cs typeface="B Nazanin" panose="00000400000000000000" pitchFamily="2" charset="-78"/>
                        </a:rPr>
                        <a:t>یک عدد دریافت کند و 3 عدد بعد از آن عدد را نمایش دهد.</a:t>
                      </a:r>
                    </a:p>
                    <a:p>
                      <a:pPr algn="r" rtl="1"/>
                      <a:r>
                        <a:rPr lang="fa-IR" sz="1800" dirty="0" smtClean="0">
                          <a:cs typeface="B Nazanin" panose="00000400000000000000" pitchFamily="2" charset="-78"/>
                        </a:rPr>
                        <a:t>  مثلا:  دریافت عدد 9 و نمایش 10 و 11 و 12</a:t>
                      </a:r>
                      <a:endParaRPr lang="en-US" sz="1800" dirty="0">
                        <a:cs typeface="B Nazanin" panose="00000400000000000000" pitchFamily="2" charset="-78"/>
                      </a:endParaRPr>
                    </a:p>
                  </a:txBody>
                  <a:tcPr marT="45722" marB="45722" anchor="ctr"/>
                </a:tc>
              </a:tr>
              <a:tr h="914445">
                <a:tc>
                  <a:txBody>
                    <a:bodyPr/>
                    <a:lstStyle/>
                    <a:p>
                      <a:pPr algn="ctr" rtl="1"/>
                      <a:r>
                        <a:rPr lang="fa-IR" sz="1800" dirty="0" smtClean="0">
                          <a:cs typeface="B Nazanin" panose="00000400000000000000" pitchFamily="2" charset="-78"/>
                        </a:rPr>
                        <a:t>5</a:t>
                      </a:r>
                      <a:endParaRPr lang="en-US" sz="1800" dirty="0">
                        <a:cs typeface="B Nazanin" panose="00000400000000000000" pitchFamily="2" charset="-78"/>
                      </a:endParaRPr>
                    </a:p>
                  </a:txBody>
                  <a:tcPr marT="45722" marB="45722" anchor="ctr"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sz="1800" dirty="0" smtClean="0">
                          <a:cs typeface="B Nazanin" panose="00000400000000000000" pitchFamily="2" charset="-78"/>
                        </a:rPr>
                        <a:t>یک عدد دریافت کند و 3 عدد بعد از آن عدد را با هم جمع کرده و مجموع آن اعداد را نمایش دهد.</a:t>
                      </a:r>
                    </a:p>
                    <a:p>
                      <a:pPr algn="r" rtl="1"/>
                      <a:r>
                        <a:rPr lang="fa-IR" sz="1800" dirty="0" smtClean="0">
                          <a:cs typeface="B Nazanin" panose="00000400000000000000" pitchFamily="2" charset="-78"/>
                        </a:rPr>
                        <a:t>  مثلا:  دریافت عدد 6 و محاسبه 7 + 8 + 9 و نمایش 24</a:t>
                      </a:r>
                    </a:p>
                    <a:p>
                      <a:pPr algn="r" rtl="1"/>
                      <a:endParaRPr lang="en-US" sz="1800" dirty="0">
                        <a:cs typeface="B Nazanin" panose="00000400000000000000" pitchFamily="2" charset="-78"/>
                      </a:endParaRPr>
                    </a:p>
                  </a:txBody>
                  <a:tcPr marT="45722" marB="45722" anchor="ctr"/>
                </a:tc>
              </a:tr>
              <a:tr h="687061">
                <a:tc>
                  <a:txBody>
                    <a:bodyPr/>
                    <a:lstStyle/>
                    <a:p>
                      <a:pPr algn="ctr" rtl="1"/>
                      <a:r>
                        <a:rPr lang="fa-IR" sz="1800" dirty="0" smtClean="0">
                          <a:cs typeface="B Nazanin" panose="00000400000000000000" pitchFamily="2" charset="-78"/>
                        </a:rPr>
                        <a:t>6</a:t>
                      </a:r>
                      <a:endParaRPr lang="en-US" sz="1800" dirty="0">
                        <a:cs typeface="B Nazanin" panose="00000400000000000000" pitchFamily="2" charset="-78"/>
                      </a:endParaRPr>
                    </a:p>
                  </a:txBody>
                  <a:tcPr marT="45722" marB="45722" anchor="ctr"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sz="1800" dirty="0" smtClean="0">
                          <a:cs typeface="B Nazanin" panose="00000400000000000000" pitchFamily="2" charset="-78"/>
                        </a:rPr>
                        <a:t>یک ضلع لوزی را دریافت نموده و مساحت و محیط آن را نمایش دهد.</a:t>
                      </a:r>
                    </a:p>
                    <a:p>
                      <a:pPr algn="r" rtl="1"/>
                      <a:r>
                        <a:rPr lang="fa-IR" sz="1800" dirty="0" smtClean="0">
                          <a:cs typeface="B Nazanin" panose="00000400000000000000" pitchFamily="2" charset="-78"/>
                        </a:rPr>
                        <a:t>   محیط لوزی = یک ضلع ×4         مساحت لوزی =  2 / (قطر کوچک × قطر بزرگ )</a:t>
                      </a:r>
                      <a:endParaRPr lang="en-US" sz="1800" dirty="0">
                        <a:cs typeface="B Nazanin" panose="00000400000000000000" pitchFamily="2" charset="-78"/>
                      </a:endParaRPr>
                    </a:p>
                  </a:txBody>
                  <a:tcPr marT="45722" marB="45722" anchor="ctr"/>
                </a:tc>
              </a:tr>
              <a:tr h="687061">
                <a:tc>
                  <a:txBody>
                    <a:bodyPr/>
                    <a:lstStyle/>
                    <a:p>
                      <a:pPr algn="ctr" rtl="1"/>
                      <a:r>
                        <a:rPr lang="fa-IR" sz="1800" dirty="0" smtClean="0">
                          <a:cs typeface="B Nazanin" panose="00000400000000000000" pitchFamily="2" charset="-78"/>
                        </a:rPr>
                        <a:t>7</a:t>
                      </a:r>
                      <a:endParaRPr lang="en-US" sz="1800" dirty="0">
                        <a:cs typeface="B Nazanin" panose="00000400000000000000" pitchFamily="2" charset="-78"/>
                      </a:endParaRPr>
                    </a:p>
                  </a:txBody>
                  <a:tcPr marT="45722" marB="45722" anchor="ctr"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sz="1800" dirty="0" smtClean="0">
                          <a:cs typeface="B Nazanin" panose="00000400000000000000" pitchFamily="2" charset="-78"/>
                        </a:rPr>
                        <a:t>اندازه یک ضلع از چند ضلعی منتظم را بهمراه تعداد اضلاعش دریافت نموده و محیط آن را نمایش دهد.</a:t>
                      </a:r>
                    </a:p>
                    <a:p>
                      <a:pPr algn="r" rtl="1"/>
                      <a:r>
                        <a:rPr lang="fa-IR" sz="1800" dirty="0" smtClean="0">
                          <a:cs typeface="B Nazanin" panose="00000400000000000000" pitchFamily="2" charset="-78"/>
                        </a:rPr>
                        <a:t>   محیط چند ضلعی منتظم = تعداد اضلاعش × یک ضلع</a:t>
                      </a:r>
                      <a:endParaRPr lang="en-US" sz="1800" dirty="0">
                        <a:cs typeface="B Nazanin" panose="00000400000000000000" pitchFamily="2" charset="-78"/>
                      </a:endParaRPr>
                    </a:p>
                  </a:txBody>
                  <a:tcPr marT="45722" marB="45722" anchor="ctr"/>
                </a:tc>
              </a:tr>
              <a:tr h="687061">
                <a:tc>
                  <a:txBody>
                    <a:bodyPr/>
                    <a:lstStyle/>
                    <a:p>
                      <a:pPr algn="ctr" rtl="1"/>
                      <a:r>
                        <a:rPr lang="fa-IR" sz="1800" dirty="0" smtClean="0">
                          <a:cs typeface="B Nazanin" panose="00000400000000000000" pitchFamily="2" charset="-78"/>
                        </a:rPr>
                        <a:t>8</a:t>
                      </a:r>
                      <a:endParaRPr lang="en-US" sz="1800" dirty="0">
                        <a:cs typeface="B Nazanin" panose="00000400000000000000" pitchFamily="2" charset="-78"/>
                      </a:endParaRPr>
                    </a:p>
                  </a:txBody>
                  <a:tcPr marT="45722" marB="45722" anchor="ctr"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sz="1800" dirty="0" smtClean="0">
                          <a:cs typeface="B Nazanin" panose="00000400000000000000" pitchFamily="2" charset="-78"/>
                        </a:rPr>
                        <a:t>برنامه ای بنویسید که عددی را درمبنای 16 گرفته وبه مبنای8 ببرد. برنامه حداکثر3 دستورداشته باشد.</a:t>
                      </a:r>
                      <a:endParaRPr lang="en-US" sz="1800" dirty="0">
                        <a:cs typeface="B Nazanin" panose="00000400000000000000" pitchFamily="2" charset="-78"/>
                      </a:endParaRPr>
                    </a:p>
                  </a:txBody>
                  <a:tcPr marT="45722" marB="45722" anchor="ctr"/>
                </a:tc>
              </a:tr>
            </a:tbl>
          </a:graphicData>
        </a:graphic>
      </p:graphicFrame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9" name="Rectangle 2"/>
          <p:cNvSpPr>
            <a:spLocks noGrp="1" noChangeArrowheads="1"/>
          </p:cNvSpPr>
          <p:nvPr>
            <p:ph type="title"/>
          </p:nvPr>
        </p:nvSpPr>
        <p:spPr>
          <a:xfrm>
            <a:off x="6426200" y="101600"/>
            <a:ext cx="2590800" cy="539750"/>
          </a:xfrm>
          <a:solidFill>
            <a:schemeClr val="hlink"/>
          </a:solidFill>
          <a:ln cap="flat">
            <a:solidFill>
              <a:schemeClr val="tx1"/>
            </a:solidFill>
            <a:miter lim="800000"/>
            <a:headEnd/>
            <a:tailEnd/>
          </a:ln>
          <a:effectLst>
            <a:outerShdw dist="107763" dir="18900000" algn="ctr" rotWithShape="0">
              <a:schemeClr val="bg2"/>
            </a:outerShdw>
          </a:effectLst>
        </p:spPr>
        <p:txBody>
          <a:bodyPr/>
          <a:lstStyle/>
          <a:p>
            <a:pPr algn="r"/>
            <a:r>
              <a:rPr lang="ar-SA" altLang="en-US" sz="2400" b="1" smtClean="0">
                <a:cs typeface="B Nazanin" panose="00000400000000000000" pitchFamily="2" charset="-78"/>
              </a:rPr>
              <a:t>توابع كتابخانه اي</a:t>
            </a:r>
            <a:r>
              <a:rPr lang="en-US" altLang="en-US" sz="2400" b="1" smtClean="0">
                <a:cs typeface="B Nazanin" panose="00000400000000000000" pitchFamily="2" charset="-78"/>
              </a:rPr>
              <a:t> : </a:t>
            </a:r>
          </a:p>
        </p:txBody>
      </p:sp>
      <p:sp>
        <p:nvSpPr>
          <p:cNvPr id="29700" name="Text Box 3"/>
          <p:cNvSpPr txBox="1">
            <a:spLocks noChangeArrowheads="1"/>
          </p:cNvSpPr>
          <p:nvPr/>
        </p:nvSpPr>
        <p:spPr bwMode="auto">
          <a:xfrm>
            <a:off x="260350" y="917575"/>
            <a:ext cx="8737600" cy="2678113"/>
          </a:xfrm>
          <a:prstGeom prst="rect">
            <a:avLst/>
          </a:prstGeom>
          <a:solidFill>
            <a:schemeClr val="hlink">
              <a:alpha val="50195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r" rtl="1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algn="r" rtl="1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algn="r" rtl="1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algn="r" rtl="1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algn="r" rtl="1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just" rtl="0">
              <a:spcBef>
                <a:spcPct val="50000"/>
              </a:spcBef>
              <a:buFontTx/>
              <a:buNone/>
            </a:pPr>
            <a:r>
              <a:rPr lang="en-US" altLang="en-US" sz="2800" b="1">
                <a:solidFill>
                  <a:schemeClr val="accent2"/>
                </a:solidFill>
              </a:rPr>
              <a:t>abs(i) - fabs(d) - ceil(d) - floor(d) - cos(d)</a:t>
            </a:r>
            <a:r>
              <a:rPr lang="en-US" altLang="en-US" sz="2800" b="1"/>
              <a:t> </a:t>
            </a:r>
            <a:r>
              <a:rPr lang="en-US" altLang="en-US" sz="2800" b="1">
                <a:solidFill>
                  <a:schemeClr val="accent2"/>
                </a:solidFill>
              </a:rPr>
              <a:t>- sin(d) - tan(d) </a:t>
            </a:r>
            <a:r>
              <a:rPr lang="en-US" altLang="en-US" sz="2800" b="1"/>
              <a:t>acos(d) – asin(d) - atan(d) - exp(d) - fmod(d1,d2) - log(d) </a:t>
            </a:r>
            <a:r>
              <a:rPr lang="en-US" altLang="en-US" sz="2800" b="1">
                <a:solidFill>
                  <a:schemeClr val="accent2"/>
                </a:solidFill>
              </a:rPr>
              <a:t>log10(d) - pow(d1, d2) - getchar( ) - putchar(c) - getch( ) </a:t>
            </a:r>
            <a:r>
              <a:rPr lang="en-US" altLang="en-US" sz="2800" b="1"/>
              <a:t>getche( ) - rand( )  - srand(i) -  sqrt(d)  -   toascii(c)</a:t>
            </a:r>
            <a:r>
              <a:rPr lang="en-US" altLang="en-US" sz="2800" b="1">
                <a:solidFill>
                  <a:schemeClr val="accent2"/>
                </a:solidFill>
              </a:rPr>
              <a:t> tolower(c) - toupper(c) - atoi (s) - atof(s) - atol(s) - gets(s)</a:t>
            </a:r>
            <a:r>
              <a:rPr lang="en-US" altLang="en-US" sz="2800" b="1"/>
              <a:t> puts(s) – clock()</a:t>
            </a:r>
          </a:p>
        </p:txBody>
      </p:sp>
      <p:sp>
        <p:nvSpPr>
          <p:cNvPr id="29701" name="Text Box 4"/>
          <p:cNvSpPr txBox="1">
            <a:spLocks noChangeArrowheads="1"/>
          </p:cNvSpPr>
          <p:nvPr/>
        </p:nvSpPr>
        <p:spPr bwMode="auto">
          <a:xfrm>
            <a:off x="152400" y="5867400"/>
            <a:ext cx="8763000" cy="528638"/>
          </a:xfrm>
          <a:prstGeom prst="rect">
            <a:avLst/>
          </a:prstGeom>
          <a:solidFill>
            <a:srgbClr val="00CCFF">
              <a:alpha val="50195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r" rtl="1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algn="r" rtl="1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algn="r" rtl="1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algn="r" rtl="1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algn="r" rtl="1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ar-SA" altLang="en-US" sz="2800" b="1">
                <a:cs typeface="B Nazanin" panose="00000400000000000000" pitchFamily="2" charset="-78"/>
              </a:rPr>
              <a:t>برنامه نويسي واكنشي يا محاوره اي -  لانه اي ( تورفتگي</a:t>
            </a:r>
            <a:r>
              <a:rPr lang="fa-IR" altLang="en-US" sz="2800" b="1">
                <a:cs typeface="B Nazanin" panose="00000400000000000000" pitchFamily="2" charset="-78"/>
              </a:rPr>
              <a:t> )</a:t>
            </a:r>
            <a:endParaRPr lang="en-US" altLang="en-US" sz="2800" b="1">
              <a:cs typeface="B Nazanin" panose="00000400000000000000" pitchFamily="2" charset="-78"/>
            </a:endParaRPr>
          </a:p>
        </p:txBody>
      </p:sp>
      <p:sp>
        <p:nvSpPr>
          <p:cNvPr id="6" name="Text Box 3"/>
          <p:cNvSpPr txBox="1">
            <a:spLocks noChangeArrowheads="1"/>
          </p:cNvSpPr>
          <p:nvPr/>
        </p:nvSpPr>
        <p:spPr bwMode="auto">
          <a:xfrm>
            <a:off x="279400" y="3733800"/>
            <a:ext cx="8737600" cy="1938338"/>
          </a:xfrm>
          <a:prstGeom prst="rect">
            <a:avLst/>
          </a:prstGeom>
          <a:solidFill>
            <a:schemeClr val="hlink">
              <a:alpha val="50195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r" rtl="1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algn="r" rtl="1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algn="r" rtl="1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algn="r" rtl="1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algn="r" rtl="1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just" rtl="0">
              <a:spcBef>
                <a:spcPts val="0"/>
              </a:spcBef>
              <a:defRPr/>
            </a:pPr>
            <a:r>
              <a:rPr lang="en-US" altLang="en-US" sz="2000" b="1" dirty="0" err="1" smtClean="0">
                <a:solidFill>
                  <a:schemeClr val="accent2"/>
                </a:solidFill>
              </a:rPr>
              <a:t>eg</a:t>
            </a:r>
            <a:r>
              <a:rPr lang="en-US" altLang="en-US" sz="2000" b="1" dirty="0" smtClean="0">
                <a:solidFill>
                  <a:schemeClr val="accent2"/>
                </a:solidFill>
              </a:rPr>
              <a:t>. : 	</a:t>
            </a:r>
            <a:r>
              <a:rPr lang="en-US" altLang="en-US" sz="2000" b="1" dirty="0" err="1" smtClean="0">
                <a:solidFill>
                  <a:schemeClr val="accent2"/>
                </a:solidFill>
              </a:rPr>
              <a:t>srand</a:t>
            </a:r>
            <a:r>
              <a:rPr lang="en-US" altLang="en-US" sz="2000" b="1" dirty="0" smtClean="0">
                <a:solidFill>
                  <a:schemeClr val="accent2"/>
                </a:solidFill>
              </a:rPr>
              <a:t>(time(NULL));   </a:t>
            </a:r>
            <a:r>
              <a:rPr lang="en-US" altLang="en-US" sz="2000" b="1" dirty="0" smtClean="0">
                <a:solidFill>
                  <a:schemeClr val="accent5">
                    <a:lumMod val="50000"/>
                  </a:schemeClr>
                </a:solidFill>
              </a:rPr>
              <a:t>// #include &lt;</a:t>
            </a:r>
            <a:r>
              <a:rPr lang="en-US" altLang="en-US" sz="2000" b="1" dirty="0" err="1" smtClean="0">
                <a:solidFill>
                  <a:schemeClr val="accent5">
                    <a:lumMod val="50000"/>
                  </a:schemeClr>
                </a:solidFill>
              </a:rPr>
              <a:t>time.h</a:t>
            </a:r>
            <a:r>
              <a:rPr lang="en-US" altLang="en-US" sz="2000" b="1" dirty="0" smtClean="0">
                <a:solidFill>
                  <a:schemeClr val="accent5">
                    <a:lumMod val="50000"/>
                  </a:schemeClr>
                </a:solidFill>
              </a:rPr>
              <a:t>&gt;</a:t>
            </a:r>
          </a:p>
          <a:p>
            <a:pPr algn="just" rtl="0">
              <a:spcBef>
                <a:spcPts val="0"/>
              </a:spcBef>
              <a:defRPr/>
            </a:pPr>
            <a:r>
              <a:rPr lang="en-US" altLang="en-US" sz="2000" b="1" dirty="0" smtClean="0">
                <a:solidFill>
                  <a:schemeClr val="accent2"/>
                </a:solidFill>
              </a:rPr>
              <a:t>	</a:t>
            </a:r>
            <a:r>
              <a:rPr lang="en-US" altLang="en-US" sz="2000" b="1" dirty="0" err="1" smtClean="0">
                <a:solidFill>
                  <a:schemeClr val="accent2"/>
                </a:solidFill>
              </a:rPr>
              <a:t>int</a:t>
            </a:r>
            <a:r>
              <a:rPr lang="en-US" altLang="en-US" sz="2000" b="1" dirty="0" smtClean="0">
                <a:solidFill>
                  <a:schemeClr val="accent2"/>
                </a:solidFill>
              </a:rPr>
              <a:t> r=rand();</a:t>
            </a:r>
          </a:p>
          <a:p>
            <a:pPr algn="just" rtl="0">
              <a:spcBef>
                <a:spcPts val="0"/>
              </a:spcBef>
              <a:defRPr/>
            </a:pPr>
            <a:r>
              <a:rPr lang="en-US" altLang="en-US" sz="2000" b="1" dirty="0">
                <a:solidFill>
                  <a:schemeClr val="accent2"/>
                </a:solidFill>
              </a:rPr>
              <a:t>	</a:t>
            </a:r>
            <a:r>
              <a:rPr lang="en-US" altLang="en-US" sz="2000" b="1" dirty="0" err="1" smtClean="0">
                <a:solidFill>
                  <a:schemeClr val="accent2"/>
                </a:solidFill>
              </a:rPr>
              <a:t>time_t</a:t>
            </a:r>
            <a:r>
              <a:rPr lang="en-US" altLang="en-US" sz="2000" b="1" dirty="0" smtClean="0">
                <a:solidFill>
                  <a:schemeClr val="accent2"/>
                </a:solidFill>
              </a:rPr>
              <a:t>   start = clock(); </a:t>
            </a:r>
          </a:p>
          <a:p>
            <a:pPr algn="just" rtl="0">
              <a:spcBef>
                <a:spcPts val="0"/>
              </a:spcBef>
              <a:defRPr/>
            </a:pPr>
            <a:r>
              <a:rPr lang="en-US" altLang="en-US" sz="2000" b="1" dirty="0">
                <a:solidFill>
                  <a:schemeClr val="accent2"/>
                </a:solidFill>
              </a:rPr>
              <a:t>	</a:t>
            </a:r>
            <a:r>
              <a:rPr lang="en-US" altLang="en-US" sz="2000" b="1" dirty="0" smtClean="0">
                <a:solidFill>
                  <a:schemeClr val="accent2"/>
                </a:solidFill>
              </a:rPr>
              <a:t>…</a:t>
            </a:r>
          </a:p>
          <a:p>
            <a:pPr algn="just" rtl="0">
              <a:spcBef>
                <a:spcPts val="0"/>
              </a:spcBef>
              <a:defRPr/>
            </a:pPr>
            <a:r>
              <a:rPr lang="en-US" altLang="en-US" sz="2000" b="1" dirty="0">
                <a:solidFill>
                  <a:schemeClr val="accent2"/>
                </a:solidFill>
              </a:rPr>
              <a:t>	</a:t>
            </a:r>
            <a:r>
              <a:rPr lang="en-US" altLang="en-US" sz="2000" b="1" dirty="0" err="1" smtClean="0">
                <a:solidFill>
                  <a:schemeClr val="accent2"/>
                </a:solidFill>
              </a:rPr>
              <a:t>cout</a:t>
            </a:r>
            <a:r>
              <a:rPr lang="en-US" altLang="en-US" sz="2000" b="1" dirty="0" smtClean="0">
                <a:solidFill>
                  <a:schemeClr val="accent2"/>
                </a:solidFill>
              </a:rPr>
              <a:t>&lt;&lt;clock() – start;</a:t>
            </a:r>
            <a:r>
              <a:rPr lang="en-US" altLang="en-US" sz="2000" b="1" dirty="0">
                <a:solidFill>
                  <a:schemeClr val="accent5">
                    <a:lumMod val="50000"/>
                  </a:schemeClr>
                </a:solidFill>
              </a:rPr>
              <a:t> // </a:t>
            </a:r>
            <a:r>
              <a:rPr lang="fa-IR" altLang="en-US" sz="2000" b="1" dirty="0">
                <a:solidFill>
                  <a:schemeClr val="accent5">
                    <a:lumMod val="50000"/>
                  </a:schemeClr>
                </a:solidFill>
              </a:rPr>
              <a:t>محاسبه زمان اجرای برنامه</a:t>
            </a:r>
            <a:endParaRPr lang="en-US" altLang="en-US" sz="2000" b="1" dirty="0" smtClean="0">
              <a:solidFill>
                <a:schemeClr val="accent5">
                  <a:lumMod val="50000"/>
                </a:schemeClr>
              </a:solidFill>
            </a:endParaRPr>
          </a:p>
          <a:p>
            <a:pPr algn="just" rtl="0">
              <a:spcBef>
                <a:spcPts val="0"/>
              </a:spcBef>
              <a:defRPr/>
            </a:pPr>
            <a:r>
              <a:rPr lang="en-US" altLang="en-US" sz="2000" b="1" dirty="0" smtClean="0"/>
              <a:t>	</a:t>
            </a:r>
            <a:r>
              <a:rPr lang="en-US" altLang="en-US" sz="2000" b="1" dirty="0" err="1" smtClean="0"/>
              <a:t>const</a:t>
            </a:r>
            <a:r>
              <a:rPr lang="en-US" altLang="en-US" sz="2000" b="1" dirty="0" smtClean="0"/>
              <a:t> float pi = 4 * </a:t>
            </a:r>
            <a:r>
              <a:rPr lang="en-US" altLang="en-US" sz="2000" b="1" dirty="0" err="1" smtClean="0"/>
              <a:t>atan</a:t>
            </a:r>
            <a:r>
              <a:rPr lang="en-US" altLang="en-US" sz="2000" b="1" dirty="0" smtClean="0"/>
              <a:t>(1); </a:t>
            </a:r>
            <a:r>
              <a:rPr lang="en-US" altLang="en-US" sz="2000" b="1" dirty="0" smtClean="0">
                <a:solidFill>
                  <a:schemeClr val="accent5">
                    <a:lumMod val="50000"/>
                  </a:schemeClr>
                </a:solidFill>
              </a:rPr>
              <a:t>// 3 * </a:t>
            </a:r>
            <a:r>
              <a:rPr lang="en-US" altLang="en-US" sz="2000" b="1" dirty="0" err="1" smtClean="0">
                <a:solidFill>
                  <a:schemeClr val="accent5">
                    <a:lumMod val="50000"/>
                  </a:schemeClr>
                </a:solidFill>
              </a:rPr>
              <a:t>acos</a:t>
            </a:r>
            <a:r>
              <a:rPr lang="en-US" altLang="en-US" sz="2000" b="1" dirty="0" smtClean="0">
                <a:solidFill>
                  <a:schemeClr val="accent5">
                    <a:lumMod val="50000"/>
                  </a:schemeClr>
                </a:solidFill>
              </a:rPr>
              <a:t>(0.5)</a:t>
            </a:r>
            <a:r>
              <a:rPr lang="en-US" altLang="en-US" sz="2000" b="1" dirty="0">
                <a:solidFill>
                  <a:schemeClr val="accent5">
                    <a:lumMod val="50000"/>
                  </a:schemeClr>
                </a:solidFill>
              </a:rPr>
              <a:t>	</a:t>
            </a:r>
            <a:endParaRPr lang="en-US" altLang="en-US" sz="2000" b="1" dirty="0" smtClean="0">
              <a:solidFill>
                <a:schemeClr val="accent5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4" name="Table 3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109866778"/>
                  </p:ext>
                </p:extLst>
              </p:nvPr>
            </p:nvGraphicFramePr>
            <p:xfrm>
              <a:off x="76200" y="1828800"/>
              <a:ext cx="8991600" cy="3113868"/>
            </p:xfrm>
            <a:graphic>
              <a:graphicData uri="http://schemas.openxmlformats.org/drawingml/2006/table">
                <a:tbl>
                  <a:tblPr rtl="1" firstRow="1" firstCol="1" bandRow="1">
                    <a:tableStyleId>{21E4AEA4-8DFA-4A89-87EB-49C32662AFE0}</a:tableStyleId>
                  </a:tblPr>
                  <a:tblGrid>
                    <a:gridCol w="375701"/>
                    <a:gridCol w="8615899"/>
                  </a:tblGrid>
                  <a:tr h="365760">
                    <a:tc gridSpan="2">
                      <a:txBody>
                        <a:bodyPr/>
                        <a:lstStyle/>
                        <a:p>
                          <a:pPr algn="ctr" rtl="1"/>
                          <a:r>
                            <a:rPr lang="fa-IR" dirty="0" smtClean="0">
                              <a:cs typeface="B Titr" panose="00000700000000000000" pitchFamily="2" charset="-78"/>
                            </a:rPr>
                            <a:t>تمرینات</a:t>
                          </a:r>
                          <a:endParaRPr lang="en-US" dirty="0">
                            <a:cs typeface="B Titr" panose="00000700000000000000" pitchFamily="2" charset="-78"/>
                          </a:endParaRPr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</a:tr>
                  <a:tr h="687027">
                    <a:tc>
                      <a:txBody>
                        <a:bodyPr/>
                        <a:lstStyle/>
                        <a:p>
                          <a:pPr algn="ctr" rtl="1"/>
                          <a:r>
                            <a:rPr lang="fa-IR" dirty="0" smtClean="0">
                              <a:cs typeface="B Nazanin" panose="00000400000000000000" pitchFamily="2" charset="-78"/>
                            </a:rPr>
                            <a:t>9</a:t>
                          </a:r>
                          <a:endParaRPr lang="en-US" dirty="0">
                            <a:cs typeface="B Nazanin" panose="00000400000000000000" pitchFamily="2" charset="-78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5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r" rtl="1"/>
                          <a:r>
                            <a:rPr lang="fa-IR" dirty="0" smtClean="0">
                              <a:cs typeface="B Nazanin" panose="00000400000000000000" pitchFamily="2" charset="-78"/>
                            </a:rPr>
                            <a:t>دو عدد اعشاری دریافت نموده و باقیمانده تقسیم صحیح آن دو عدد را نمایش دهد.</a:t>
                          </a:r>
                        </a:p>
                        <a:p>
                          <a:pPr algn="r" rtl="1"/>
                          <a:r>
                            <a:rPr lang="fa-IR" dirty="0" smtClean="0">
                              <a:cs typeface="B Nazanin" panose="00000400000000000000" pitchFamily="2" charset="-78"/>
                            </a:rPr>
                            <a:t>مثلا:  دریافت 13.25 و 5  و نمایش  3.25</a:t>
                          </a:r>
                        </a:p>
                      </a:txBody>
                      <a:tcPr anchor="ctr"/>
                    </a:tc>
                  </a:tr>
                  <a:tr h="687027">
                    <a:tc>
                      <a:txBody>
                        <a:bodyPr/>
                        <a:lstStyle/>
                        <a:p>
                          <a:pPr algn="ctr" rtl="1"/>
                          <a:r>
                            <a:rPr lang="fa-IR" dirty="0" smtClean="0">
                              <a:cs typeface="B Nazanin" panose="00000400000000000000" pitchFamily="2" charset="-78"/>
                            </a:rPr>
                            <a:t>10</a:t>
                          </a:r>
                          <a:endParaRPr lang="en-US" dirty="0">
                            <a:cs typeface="B Nazanin" panose="00000400000000000000" pitchFamily="2" charset="-78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5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lvl="0" algn="r" defTabSz="914400" rtl="1" eaLnBrk="1" latinLnBrk="0" hangingPunct="1"/>
                          <a:r>
                            <a:rPr lang="fa-IR" sz="1800" kern="1200" dirty="0" smtClean="0">
                              <a:solidFill>
                                <a:schemeClr val="dk1"/>
                              </a:solidFill>
                              <a:latin typeface="+mn-lt"/>
                              <a:ea typeface="+mn-ea"/>
                              <a:cs typeface="B Nazanin" panose="00000400000000000000" pitchFamily="2" charset="-78"/>
                            </a:rPr>
                            <a:t>شعاع دایره را دریافت کرده و محیط و مساحت دایره را نمایش دهد.</a:t>
                          </a:r>
                        </a:p>
                        <a:p>
                          <a:pPr marL="0" lvl="0" algn="r" defTabSz="914400" rtl="1" eaLnBrk="1" latinLnBrk="0" hangingPunct="1"/>
                          <a:r>
                            <a:rPr lang="fa-IR" sz="1800" kern="1200" dirty="0" smtClean="0">
                              <a:solidFill>
                                <a:schemeClr val="dk1"/>
                              </a:solidFill>
                              <a:latin typeface="+mn-lt"/>
                              <a:ea typeface="+mn-ea"/>
                              <a:cs typeface="B Nazanin" panose="00000400000000000000" pitchFamily="2" charset="-78"/>
                            </a:rPr>
                            <a:t>مساحت دایره = عدد پی (3.14) × شعاع × شعاع       محیط دایره = عدد پی (3.14) × شعاع × 2 </a:t>
                          </a:r>
                        </a:p>
                      </a:txBody>
                      <a:tcPr anchor="ctr"/>
                    </a:tc>
                  </a:tr>
                  <a:tr h="687027">
                    <a:tc>
                      <a:txBody>
                        <a:bodyPr/>
                        <a:lstStyle/>
                        <a:p>
                          <a:pPr algn="ctr" rtl="1"/>
                          <a:r>
                            <a:rPr lang="fa-IR" dirty="0" smtClean="0">
                              <a:cs typeface="B Nazanin" panose="00000400000000000000" pitchFamily="2" charset="-78"/>
                            </a:rPr>
                            <a:t>11</a:t>
                          </a:r>
                          <a:endParaRPr lang="en-US" dirty="0">
                            <a:cs typeface="B Nazanin" panose="00000400000000000000" pitchFamily="2" charset="-78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5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r" rtl="1"/>
                          <a:r>
                            <a:rPr lang="fa-IR" dirty="0" smtClean="0">
                              <a:cs typeface="B Nazanin" panose="00000400000000000000" pitchFamily="2" charset="-78"/>
                            </a:rPr>
                            <a:t>دو ضلع یک مثلث قائم الزاویه را دریافت نموده و اندازه وتر (ضلع سوم) را نمایش دهد</a:t>
                          </a:r>
                          <a:endParaRPr lang="en-US" dirty="0">
                            <a:cs typeface="B Nazanin" panose="00000400000000000000" pitchFamily="2" charset="-78"/>
                          </a:endParaRPr>
                        </a:p>
                      </a:txBody>
                      <a:tcPr anchor="ctr"/>
                    </a:tc>
                  </a:tr>
                  <a:tr h="687027">
                    <a:tc>
                      <a:txBody>
                        <a:bodyPr/>
                        <a:lstStyle/>
                        <a:p>
                          <a:pPr algn="ctr" rtl="1"/>
                          <a:r>
                            <a:rPr lang="fa-IR" dirty="0" smtClean="0">
                              <a:cs typeface="B Nazanin" panose="00000400000000000000" pitchFamily="2" charset="-78"/>
                            </a:rPr>
                            <a:t>12</a:t>
                          </a:r>
                          <a:endParaRPr lang="en-US" dirty="0">
                            <a:cs typeface="B Nazanin" panose="00000400000000000000" pitchFamily="2" charset="-78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5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r" rtl="1"/>
                          <a:r>
                            <a:rPr lang="fa-IR" dirty="0" smtClean="0">
                              <a:cs typeface="B Nazanin" panose="00000400000000000000" pitchFamily="2" charset="-78"/>
                            </a:rPr>
                            <a:t>دریافت</a:t>
                          </a:r>
                          <a:r>
                            <a:rPr lang="fa-IR" baseline="0" dirty="0" smtClean="0">
                              <a:cs typeface="B Nazanin" panose="00000400000000000000" pitchFamily="2" charset="-78"/>
                            </a:rPr>
                            <a:t> شعاع کره و محاسبه مساحت جانبی (</a:t>
                          </a:r>
                          <a14:m>
                            <m:oMath xmlns:m="http://schemas.openxmlformats.org/officeDocument/2006/math">
                              <m:r>
                                <a:rPr lang="en-US" b="0" i="1" baseline="0" smtClean="0">
                                  <a:latin typeface="Cambria Math" panose="02040503050406030204" pitchFamily="18" charset="0"/>
                                  <a:cs typeface="B Nazanin" panose="00000400000000000000" pitchFamily="2" charset="-78"/>
                                </a:rPr>
                                <m:t>𝑠</m:t>
                              </m:r>
                              <m:r>
                                <a:rPr lang="en-US" b="0" i="1" baseline="0" smtClean="0">
                                  <a:latin typeface="Cambria Math" panose="02040503050406030204" pitchFamily="18" charset="0"/>
                                  <a:cs typeface="B Nazanin" panose="00000400000000000000" pitchFamily="2" charset="-78"/>
                                </a:rPr>
                                <m:t>=</m:t>
                              </m:r>
                              <m:r>
                                <a:rPr lang="en-US" b="0" i="1" baseline="0" smtClean="0">
                                  <a:latin typeface="Cambria Math" panose="02040503050406030204" pitchFamily="18" charset="0"/>
                                  <a:cs typeface="B Nazanin" panose="00000400000000000000" pitchFamily="2" charset="-78"/>
                                </a:rPr>
                                <m:t>4</m:t>
                              </m:r>
                              <m:r>
                                <a:rPr lang="el-GR" i="1" baseline="0" smtClean="0">
                                  <a:latin typeface="Cambria Math" panose="02040503050406030204" pitchFamily="18" charset="0"/>
                                  <a:cs typeface="B Nazanin" panose="00000400000000000000" pitchFamily="2" charset="-78"/>
                                </a:rPr>
                                <m:t>𝜋</m:t>
                              </m:r>
                              <m:sSup>
                                <m:sSupPr>
                                  <m:ctrlPr>
                                    <a:rPr lang="en-US" i="1" baseline="0" smtClean="0">
                                      <a:latin typeface="Cambria Math" panose="02040503050406030204" pitchFamily="18" charset="0"/>
                                      <a:cs typeface="B Nazanin" panose="00000400000000000000" pitchFamily="2" charset="-78"/>
                                    </a:rPr>
                                  </m:ctrlPr>
                                </m:sSupPr>
                                <m:e>
                                  <m:r>
                                    <a:rPr lang="en-US" i="1" baseline="0" smtClean="0">
                                      <a:latin typeface="Cambria Math" panose="02040503050406030204" pitchFamily="18" charset="0"/>
                                      <a:cs typeface="B Nazanin" panose="00000400000000000000" pitchFamily="2" charset="-78"/>
                                    </a:rPr>
                                    <m:t>𝑟</m:t>
                                  </m:r>
                                </m:e>
                                <m:sup>
                                  <m:r>
                                    <a:rPr lang="en-US" i="1" baseline="0" smtClean="0">
                                      <a:latin typeface="Cambria Math" panose="02040503050406030204" pitchFamily="18" charset="0"/>
                                      <a:cs typeface="B Nazanin" panose="00000400000000000000" pitchFamily="2" charset="-78"/>
                                    </a:rPr>
                                    <m:t>2</m:t>
                                  </m:r>
                                </m:sup>
                              </m:sSup>
                            </m:oMath>
                          </a14:m>
                          <a:r>
                            <a:rPr lang="fa-IR" baseline="0" dirty="0" smtClean="0">
                              <a:cs typeface="B Nazanin" panose="00000400000000000000" pitchFamily="2" charset="-78"/>
                            </a:rPr>
                            <a:t>) و حجم کره (</a:t>
                          </a:r>
                          <a14:m>
                            <m:oMath xmlns:m="http://schemas.openxmlformats.org/officeDocument/2006/math">
                              <m:r>
                                <a:rPr lang="en-US" b="0" i="1" baseline="0" smtClean="0">
                                  <a:latin typeface="Cambria Math" panose="02040503050406030204" pitchFamily="18" charset="0"/>
                                  <a:cs typeface="B Nazanin" panose="00000400000000000000" pitchFamily="2" charset="-78"/>
                                </a:rPr>
                                <m:t>𝑣</m:t>
                              </m:r>
                              <m:r>
                                <a:rPr lang="en-US" i="1" baseline="0" smtClean="0">
                                  <a:latin typeface="Cambria Math" panose="02040503050406030204" pitchFamily="18" charset="0"/>
                                  <a:cs typeface="B Nazanin" panose="00000400000000000000" pitchFamily="2" charset="-78"/>
                                </a:rPr>
                                <m:t>=</m:t>
                              </m:r>
                              <m:f>
                                <m:fPr>
                                  <m:ctrlPr>
                                    <a:rPr lang="en-US" i="1" baseline="0" smtClean="0">
                                      <a:latin typeface="Cambria Math" panose="02040503050406030204" pitchFamily="18" charset="0"/>
                                      <a:cs typeface="B Nazanin" panose="00000400000000000000" pitchFamily="2" charset="-78"/>
                                    </a:rPr>
                                  </m:ctrlPr>
                                </m:fPr>
                                <m:num>
                                  <m:r>
                                    <a:rPr lang="en-US" b="0" i="1" baseline="0" smtClean="0">
                                      <a:latin typeface="Cambria Math" panose="02040503050406030204" pitchFamily="18" charset="0"/>
                                      <a:cs typeface="B Nazanin" panose="00000400000000000000" pitchFamily="2" charset="-78"/>
                                    </a:rPr>
                                    <m:t>4</m:t>
                                  </m:r>
                                </m:num>
                                <m:den>
                                  <m:r>
                                    <a:rPr lang="en-US" b="0" i="1" baseline="0" smtClean="0">
                                      <a:latin typeface="Cambria Math" panose="02040503050406030204" pitchFamily="18" charset="0"/>
                                      <a:cs typeface="B Nazanin" panose="00000400000000000000" pitchFamily="2" charset="-78"/>
                                    </a:rPr>
                                    <m:t>3</m:t>
                                  </m:r>
                                </m:den>
                              </m:f>
                              <m:r>
                                <a:rPr lang="el-GR" i="1" baseline="0" smtClean="0">
                                  <a:latin typeface="Cambria Math" panose="02040503050406030204" pitchFamily="18" charset="0"/>
                                  <a:cs typeface="B Nazanin" panose="00000400000000000000" pitchFamily="2" charset="-78"/>
                                </a:rPr>
                                <m:t>𝜋</m:t>
                              </m:r>
                              <m:sSup>
                                <m:sSupPr>
                                  <m:ctrlPr>
                                    <a:rPr lang="en-US" i="1" baseline="0" smtClean="0">
                                      <a:latin typeface="Cambria Math" panose="02040503050406030204" pitchFamily="18" charset="0"/>
                                      <a:cs typeface="B Nazanin" panose="00000400000000000000" pitchFamily="2" charset="-78"/>
                                    </a:rPr>
                                  </m:ctrlPr>
                                </m:sSupPr>
                                <m:e>
                                  <m:r>
                                    <a:rPr lang="en-US" i="1" baseline="0" smtClean="0">
                                      <a:latin typeface="Cambria Math" panose="02040503050406030204" pitchFamily="18" charset="0"/>
                                      <a:cs typeface="B Nazanin" panose="00000400000000000000" pitchFamily="2" charset="-78"/>
                                    </a:rPr>
                                    <m:t>𝑟</m:t>
                                  </m:r>
                                </m:e>
                                <m:sup>
                                  <m:r>
                                    <a:rPr lang="en-US" b="0" i="1" baseline="0" smtClean="0">
                                      <a:latin typeface="Cambria Math" panose="02040503050406030204" pitchFamily="18" charset="0"/>
                                      <a:cs typeface="B Nazanin" panose="00000400000000000000" pitchFamily="2" charset="-78"/>
                                    </a:rPr>
                                    <m:t>3</m:t>
                                  </m:r>
                                </m:sup>
                              </m:sSup>
                            </m:oMath>
                          </a14:m>
                          <a:r>
                            <a:rPr lang="fa-IR" baseline="0" dirty="0" smtClean="0">
                              <a:cs typeface="B Nazanin" panose="00000400000000000000" pitchFamily="2" charset="-78"/>
                            </a:rPr>
                            <a:t>).</a:t>
                          </a:r>
                          <a:endParaRPr lang="en-US" dirty="0">
                            <a:cs typeface="B Nazanin" panose="00000400000000000000" pitchFamily="2" charset="-78"/>
                          </a:endParaRPr>
                        </a:p>
                      </a:txBody>
                      <a:tcPr anchor="ctr"/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4" name="Table 3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109866778"/>
                  </p:ext>
                </p:extLst>
              </p:nvPr>
            </p:nvGraphicFramePr>
            <p:xfrm>
              <a:off x="76200" y="1828800"/>
              <a:ext cx="8991600" cy="3113868"/>
            </p:xfrm>
            <a:graphic>
              <a:graphicData uri="http://schemas.openxmlformats.org/drawingml/2006/table">
                <a:tbl>
                  <a:tblPr rtl="1" firstRow="1" firstCol="1" bandRow="1">
                    <a:tableStyleId>{21E4AEA4-8DFA-4A89-87EB-49C32662AFE0}</a:tableStyleId>
                  </a:tblPr>
                  <a:tblGrid>
                    <a:gridCol w="375701"/>
                    <a:gridCol w="8615899"/>
                  </a:tblGrid>
                  <a:tr h="365760">
                    <a:tc gridSpan="2">
                      <a:txBody>
                        <a:bodyPr/>
                        <a:lstStyle/>
                        <a:p>
                          <a:pPr algn="ctr" rtl="1"/>
                          <a:r>
                            <a:rPr lang="fa-IR" dirty="0" smtClean="0">
                              <a:cs typeface="B Titr" panose="00000700000000000000" pitchFamily="2" charset="-78"/>
                            </a:rPr>
                            <a:t>تمرینات</a:t>
                          </a:r>
                          <a:endParaRPr lang="en-US" dirty="0">
                            <a:cs typeface="B Titr" panose="00000700000000000000" pitchFamily="2" charset="-78"/>
                          </a:endParaRPr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</a:tr>
                  <a:tr h="687027">
                    <a:tc>
                      <a:txBody>
                        <a:bodyPr/>
                        <a:lstStyle/>
                        <a:p>
                          <a:pPr algn="ctr" rtl="1"/>
                          <a:r>
                            <a:rPr lang="fa-IR" dirty="0" smtClean="0">
                              <a:cs typeface="B Nazanin" panose="00000400000000000000" pitchFamily="2" charset="-78"/>
                            </a:rPr>
                            <a:t>9</a:t>
                          </a:r>
                          <a:endParaRPr lang="en-US" dirty="0">
                            <a:cs typeface="B Nazanin" panose="00000400000000000000" pitchFamily="2" charset="-78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5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r" rtl="1"/>
                          <a:r>
                            <a:rPr lang="fa-IR" dirty="0" smtClean="0">
                              <a:cs typeface="B Nazanin" panose="00000400000000000000" pitchFamily="2" charset="-78"/>
                            </a:rPr>
                            <a:t>دو عدد اعشاری دریافت نموده و باقیمانده تقسیم صحیح آن دو عدد را نمایش دهد.</a:t>
                          </a:r>
                        </a:p>
                        <a:p>
                          <a:pPr algn="r" rtl="1"/>
                          <a:r>
                            <a:rPr lang="fa-IR" dirty="0" smtClean="0">
                              <a:cs typeface="B Nazanin" panose="00000400000000000000" pitchFamily="2" charset="-78"/>
                            </a:rPr>
                            <a:t>مثلا:  دریافت 13.25 و 5  و نمایش  3.25</a:t>
                          </a:r>
                        </a:p>
                      </a:txBody>
                      <a:tcPr anchor="ctr"/>
                    </a:tc>
                  </a:tr>
                  <a:tr h="687027">
                    <a:tc>
                      <a:txBody>
                        <a:bodyPr/>
                        <a:lstStyle/>
                        <a:p>
                          <a:pPr algn="ctr" rtl="1"/>
                          <a:r>
                            <a:rPr lang="fa-IR" dirty="0" smtClean="0">
                              <a:cs typeface="B Nazanin" panose="00000400000000000000" pitchFamily="2" charset="-78"/>
                            </a:rPr>
                            <a:t>10</a:t>
                          </a:r>
                          <a:endParaRPr lang="en-US" dirty="0">
                            <a:cs typeface="B Nazanin" panose="00000400000000000000" pitchFamily="2" charset="-78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5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lvl="0" algn="r" defTabSz="914400" rtl="1" eaLnBrk="1" latinLnBrk="0" hangingPunct="1"/>
                          <a:r>
                            <a:rPr lang="fa-IR" sz="1800" kern="1200" dirty="0" smtClean="0">
                              <a:solidFill>
                                <a:schemeClr val="dk1"/>
                              </a:solidFill>
                              <a:latin typeface="+mn-lt"/>
                              <a:ea typeface="+mn-ea"/>
                              <a:cs typeface="B Nazanin" panose="00000400000000000000" pitchFamily="2" charset="-78"/>
                            </a:rPr>
                            <a:t>شعاع دایره را دریافت کرده و محیط و مساحت دایره را نمایش دهد.</a:t>
                          </a:r>
                        </a:p>
                        <a:p>
                          <a:pPr marL="0" lvl="0" algn="r" defTabSz="914400" rtl="1" eaLnBrk="1" latinLnBrk="0" hangingPunct="1"/>
                          <a:r>
                            <a:rPr lang="fa-IR" sz="1800" kern="1200" dirty="0" smtClean="0">
                              <a:solidFill>
                                <a:schemeClr val="dk1"/>
                              </a:solidFill>
                              <a:latin typeface="+mn-lt"/>
                              <a:ea typeface="+mn-ea"/>
                              <a:cs typeface="B Nazanin" panose="00000400000000000000" pitchFamily="2" charset="-78"/>
                            </a:rPr>
                            <a:t>مساحت دایره = عدد پی (3.14) × شعاع × شعاع       محیط دایره = عدد پی (3.14) × شعاع × 2 </a:t>
                          </a:r>
                        </a:p>
                      </a:txBody>
                      <a:tcPr anchor="ctr"/>
                    </a:tc>
                  </a:tr>
                  <a:tr h="687027">
                    <a:tc>
                      <a:txBody>
                        <a:bodyPr/>
                        <a:lstStyle/>
                        <a:p>
                          <a:pPr algn="ctr" rtl="1"/>
                          <a:r>
                            <a:rPr lang="fa-IR" dirty="0" smtClean="0">
                              <a:cs typeface="B Nazanin" panose="00000400000000000000" pitchFamily="2" charset="-78"/>
                            </a:rPr>
                            <a:t>11</a:t>
                          </a:r>
                          <a:endParaRPr lang="en-US" dirty="0">
                            <a:cs typeface="B Nazanin" panose="00000400000000000000" pitchFamily="2" charset="-78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5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r" rtl="1"/>
                          <a:r>
                            <a:rPr lang="fa-IR" dirty="0" smtClean="0">
                              <a:cs typeface="B Nazanin" panose="00000400000000000000" pitchFamily="2" charset="-78"/>
                            </a:rPr>
                            <a:t>دو ضلع یک مثلث قائم الزاویه را دریافت نموده و اندازه وتر (ضلع سوم) را نمایش دهد</a:t>
                          </a:r>
                          <a:endParaRPr lang="en-US" dirty="0">
                            <a:cs typeface="B Nazanin" panose="00000400000000000000" pitchFamily="2" charset="-78"/>
                          </a:endParaRPr>
                        </a:p>
                      </a:txBody>
                      <a:tcPr anchor="ctr"/>
                    </a:tc>
                  </a:tr>
                  <a:tr h="687027">
                    <a:tc>
                      <a:txBody>
                        <a:bodyPr/>
                        <a:lstStyle/>
                        <a:p>
                          <a:pPr algn="ctr" rtl="1"/>
                          <a:r>
                            <a:rPr lang="fa-IR" dirty="0" smtClean="0">
                              <a:cs typeface="B Nazanin" panose="00000400000000000000" pitchFamily="2" charset="-78"/>
                            </a:rPr>
                            <a:t>12</a:t>
                          </a:r>
                          <a:endParaRPr lang="en-US" dirty="0">
                            <a:cs typeface="B Nazanin" panose="00000400000000000000" pitchFamily="2" charset="-78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5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 rotWithShape="0">
                          <a:blip r:embed="rId2"/>
                          <a:stretch>
                            <a:fillRect l="-4455" t="-354867" r="-283" b="-1770"/>
                          </a:stretch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7" name="Rectangle 3"/>
          <p:cNvSpPr>
            <a:spLocks noGrp="1" noChangeArrowheads="1"/>
          </p:cNvSpPr>
          <p:nvPr>
            <p:ph type="title"/>
          </p:nvPr>
        </p:nvSpPr>
        <p:spPr>
          <a:xfrm>
            <a:off x="7112000" y="101600"/>
            <a:ext cx="1905000" cy="539750"/>
          </a:xfrm>
          <a:solidFill>
            <a:schemeClr val="hlink"/>
          </a:solidFill>
          <a:ln cap="flat">
            <a:solidFill>
              <a:schemeClr val="tx1"/>
            </a:solidFill>
            <a:miter lim="800000"/>
            <a:headEnd/>
            <a:tailEnd/>
          </a:ln>
          <a:effectLst>
            <a:outerShdw dist="107763" dir="18900000" algn="ctr" rotWithShape="0">
              <a:schemeClr val="bg2"/>
            </a:outerShdw>
          </a:effectLst>
        </p:spPr>
        <p:txBody>
          <a:bodyPr/>
          <a:lstStyle/>
          <a:p>
            <a:pPr algn="r"/>
            <a:r>
              <a:rPr lang="ar-SA" altLang="en-US" sz="2400" b="1" smtClean="0"/>
              <a:t>دستورات</a:t>
            </a:r>
            <a:r>
              <a:rPr lang="en-US" altLang="en-US" sz="2400" b="1" smtClean="0"/>
              <a:t>  : </a:t>
            </a:r>
          </a:p>
        </p:txBody>
      </p:sp>
      <p:sp>
        <p:nvSpPr>
          <p:cNvPr id="31748" name="Text Box 4"/>
          <p:cNvSpPr txBox="1">
            <a:spLocks noChangeArrowheads="1"/>
          </p:cNvSpPr>
          <p:nvPr/>
        </p:nvSpPr>
        <p:spPr bwMode="auto">
          <a:xfrm>
            <a:off x="152400" y="838200"/>
            <a:ext cx="8763000" cy="4924425"/>
          </a:xfrm>
          <a:prstGeom prst="rect">
            <a:avLst/>
          </a:prstGeom>
          <a:gradFill rotWithShape="0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path path="rect">
              <a:fillToRect r="100000" b="10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r" rtl="1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algn="r" rtl="1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algn="r" rtl="1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algn="r" rtl="1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algn="r" rtl="1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ts val="600"/>
              </a:spcBef>
              <a:buFontTx/>
              <a:buNone/>
            </a:pPr>
            <a:r>
              <a:rPr lang="en-US" altLang="en-US" sz="2400" b="1" dirty="0">
                <a:latin typeface="Times New Roman (Arabic)" panose="02020603050405020304" pitchFamily="18" charset="0"/>
                <a:cs typeface="B Nazanin" panose="00000400000000000000" pitchFamily="2" charset="-78"/>
              </a:rPr>
              <a:t> </a:t>
            </a:r>
            <a:r>
              <a:rPr lang="ar-SA" altLang="en-US" sz="2400" b="1" dirty="0">
                <a:latin typeface="Times New Roman (Arabic)" panose="02020603050405020304" pitchFamily="18" charset="0"/>
                <a:cs typeface="B Nazanin" panose="00000400000000000000" pitchFamily="2" charset="-78"/>
              </a:rPr>
              <a:t>الف) ساده</a:t>
            </a:r>
            <a:endParaRPr lang="en-US" altLang="en-US" sz="2400" b="1" dirty="0">
              <a:latin typeface="Times New Roman (Arabic)" panose="02020603050405020304" pitchFamily="18" charset="0"/>
              <a:cs typeface="B Nazanin" panose="00000400000000000000" pitchFamily="2" charset="-78"/>
            </a:endParaRPr>
          </a:p>
          <a:p>
            <a:pPr>
              <a:spcBef>
                <a:spcPts val="600"/>
              </a:spcBef>
              <a:buFontTx/>
              <a:buNone/>
            </a:pPr>
            <a:r>
              <a:rPr lang="fa-IR" altLang="en-US" sz="2400" b="1" dirty="0">
                <a:latin typeface="Times New Roman (Arabic)" panose="02020603050405020304" pitchFamily="18" charset="0"/>
                <a:cs typeface="B Nazanin" panose="00000400000000000000" pitchFamily="2" charset="-78"/>
              </a:rPr>
              <a:t>	1- جایگزینی : </a:t>
            </a:r>
            <a:endParaRPr lang="en-US" altLang="en-US" sz="2400" b="1" dirty="0">
              <a:latin typeface="Times New Roman (Arabic)" panose="02020603050405020304" pitchFamily="18" charset="0"/>
              <a:cs typeface="B Nazanin" panose="00000400000000000000" pitchFamily="2" charset="-78"/>
            </a:endParaRPr>
          </a:p>
          <a:p>
            <a:pPr algn="l" rtl="0">
              <a:spcBef>
                <a:spcPts val="600"/>
              </a:spcBef>
              <a:buFontTx/>
              <a:buNone/>
            </a:pPr>
            <a:r>
              <a:rPr lang="en-US" altLang="en-US" sz="2400" b="1" dirty="0">
                <a:latin typeface="Times New Roman (Arabic)" panose="02020603050405020304" pitchFamily="18" charset="0"/>
                <a:cs typeface="B Nazanin" panose="00000400000000000000" pitchFamily="2" charset="-78"/>
              </a:rPr>
              <a:t>     x = 2 ;    y = pow ( x , 2 ) + 1 ;</a:t>
            </a:r>
          </a:p>
          <a:p>
            <a:pPr>
              <a:spcBef>
                <a:spcPts val="600"/>
              </a:spcBef>
              <a:buFontTx/>
              <a:buNone/>
            </a:pPr>
            <a:r>
              <a:rPr lang="fa-IR" altLang="en-US" sz="2400" b="1" dirty="0">
                <a:latin typeface="Times New Roman (Arabic)" panose="02020603050405020304" pitchFamily="18" charset="0"/>
                <a:cs typeface="B Nazanin" panose="00000400000000000000" pitchFamily="2" charset="-78"/>
              </a:rPr>
              <a:t>	2-</a:t>
            </a:r>
            <a:r>
              <a:rPr lang="en-US" altLang="en-US" sz="2400" b="1" dirty="0">
                <a:latin typeface="Times New Roman (Arabic)" panose="02020603050405020304" pitchFamily="18" charset="0"/>
                <a:cs typeface="B Nazanin" panose="00000400000000000000" pitchFamily="2" charset="-78"/>
              </a:rPr>
              <a:t> </a:t>
            </a:r>
            <a:r>
              <a:rPr lang="ar-SA" altLang="en-US" sz="2400" b="1" dirty="0">
                <a:latin typeface="Times New Roman (Arabic)" panose="02020603050405020304" pitchFamily="18" charset="0"/>
                <a:cs typeface="B Nazanin" panose="00000400000000000000" pitchFamily="2" charset="-78"/>
              </a:rPr>
              <a:t>افزايشي يا كاهشي</a:t>
            </a:r>
            <a:r>
              <a:rPr lang="en-US" altLang="en-US" sz="2400" b="1" dirty="0">
                <a:latin typeface="Times New Roman (Arabic)" panose="02020603050405020304" pitchFamily="18" charset="0"/>
                <a:cs typeface="B Nazanin" panose="00000400000000000000" pitchFamily="2" charset="-78"/>
              </a:rPr>
              <a:t>  :     </a:t>
            </a:r>
          </a:p>
          <a:p>
            <a:pPr algn="l" rtl="0">
              <a:spcBef>
                <a:spcPts val="600"/>
              </a:spcBef>
              <a:buFontTx/>
              <a:buNone/>
            </a:pPr>
            <a:r>
              <a:rPr lang="en-US" altLang="en-US" sz="2400" b="1" dirty="0">
                <a:latin typeface="Times New Roman (Arabic)" panose="02020603050405020304" pitchFamily="18" charset="0"/>
                <a:cs typeface="B Nazanin" panose="00000400000000000000" pitchFamily="2" charset="-78"/>
              </a:rPr>
              <a:t>     + + x ;  x - - ;</a:t>
            </a:r>
          </a:p>
          <a:p>
            <a:pPr>
              <a:spcBef>
                <a:spcPts val="600"/>
              </a:spcBef>
              <a:buFontTx/>
              <a:buNone/>
            </a:pPr>
            <a:r>
              <a:rPr lang="fa-IR" altLang="en-US" sz="2400" b="1" dirty="0">
                <a:latin typeface="Times New Roman (Arabic)" panose="02020603050405020304" pitchFamily="18" charset="0"/>
                <a:cs typeface="B Nazanin" panose="00000400000000000000" pitchFamily="2" charset="-78"/>
              </a:rPr>
              <a:t>	3-</a:t>
            </a:r>
            <a:r>
              <a:rPr lang="en-US" altLang="en-US" sz="2400" b="1" dirty="0">
                <a:latin typeface="Times New Roman (Arabic)" panose="02020603050405020304" pitchFamily="18" charset="0"/>
                <a:cs typeface="B Nazanin" panose="00000400000000000000" pitchFamily="2" charset="-78"/>
              </a:rPr>
              <a:t> </a:t>
            </a:r>
            <a:r>
              <a:rPr lang="ar-SA" altLang="en-US" sz="2400" b="1" dirty="0">
                <a:latin typeface="Times New Roman (Arabic)" panose="02020603050405020304" pitchFamily="18" charset="0"/>
                <a:cs typeface="B Nazanin" panose="00000400000000000000" pitchFamily="2" charset="-78"/>
              </a:rPr>
              <a:t>فراخواني توابع يا زير برنامه ها</a:t>
            </a:r>
            <a:r>
              <a:rPr lang="en-US" altLang="en-US" sz="2400" b="1" dirty="0">
                <a:latin typeface="Times New Roman (Arabic)" panose="02020603050405020304" pitchFamily="18" charset="0"/>
                <a:cs typeface="B Nazanin" panose="00000400000000000000" pitchFamily="2" charset="-78"/>
              </a:rPr>
              <a:t> :</a:t>
            </a:r>
          </a:p>
          <a:p>
            <a:pPr algn="l" rtl="0">
              <a:spcBef>
                <a:spcPts val="600"/>
              </a:spcBef>
              <a:buFontTx/>
              <a:buNone/>
            </a:pPr>
            <a:r>
              <a:rPr lang="en-US" altLang="en-US" sz="2400" b="1" dirty="0">
                <a:latin typeface="Times New Roman (Arabic)" panose="02020603050405020304" pitchFamily="18" charset="0"/>
                <a:cs typeface="B Nazanin" panose="00000400000000000000" pitchFamily="2" charset="-78"/>
              </a:rPr>
              <a:t> </a:t>
            </a:r>
            <a:r>
              <a:rPr lang="en-US" altLang="en-US" sz="2400" b="1" dirty="0" smtClean="0">
                <a:latin typeface="Times New Roman (Arabic)" panose="02020603050405020304" pitchFamily="18" charset="0"/>
                <a:cs typeface="B Nazanin" panose="00000400000000000000" pitchFamily="2" charset="-78"/>
              </a:rPr>
              <a:t>    system(“pause”); </a:t>
            </a:r>
            <a:r>
              <a:rPr lang="en-US" altLang="en-US" sz="2400" b="1" dirty="0" smtClean="0">
                <a:solidFill>
                  <a:schemeClr val="accent5">
                    <a:lumMod val="50000"/>
                  </a:schemeClr>
                </a:solidFill>
                <a:latin typeface="Times New Roman (Arabic)" panose="02020603050405020304" pitchFamily="18" charset="0"/>
                <a:cs typeface="B Nazanin" panose="00000400000000000000" pitchFamily="2" charset="-78"/>
              </a:rPr>
              <a:t>//</a:t>
            </a:r>
            <a:r>
              <a:rPr lang="en-US" altLang="en-US" sz="2400" b="1" dirty="0" err="1" smtClean="0">
                <a:solidFill>
                  <a:schemeClr val="accent5">
                    <a:lumMod val="50000"/>
                  </a:schemeClr>
                </a:solidFill>
                <a:latin typeface="Times New Roman (Arabic)" panose="02020603050405020304" pitchFamily="18" charset="0"/>
                <a:cs typeface="B Nazanin" panose="00000400000000000000" pitchFamily="2" charset="-78"/>
              </a:rPr>
              <a:t>getch</a:t>
            </a:r>
            <a:r>
              <a:rPr lang="en-US" altLang="en-US" sz="2400" b="1" dirty="0" smtClean="0">
                <a:solidFill>
                  <a:schemeClr val="accent5">
                    <a:lumMod val="50000"/>
                  </a:schemeClr>
                </a:solidFill>
                <a:latin typeface="Times New Roman (Arabic)" panose="02020603050405020304" pitchFamily="18" charset="0"/>
                <a:cs typeface="B Nazanin" panose="00000400000000000000" pitchFamily="2" charset="-78"/>
              </a:rPr>
              <a:t>();</a:t>
            </a:r>
          </a:p>
          <a:p>
            <a:pPr algn="l" rtl="0">
              <a:spcBef>
                <a:spcPts val="600"/>
              </a:spcBef>
              <a:buFontTx/>
              <a:buNone/>
            </a:pPr>
            <a:r>
              <a:rPr lang="en-US" altLang="en-US" sz="2400" b="1" dirty="0">
                <a:latin typeface="Times New Roman (Arabic)" panose="02020603050405020304" pitchFamily="18" charset="0"/>
                <a:cs typeface="B Nazanin" panose="00000400000000000000" pitchFamily="2" charset="-78"/>
              </a:rPr>
              <a:t> </a:t>
            </a:r>
            <a:r>
              <a:rPr lang="en-US" altLang="en-US" sz="2400" b="1" dirty="0" smtClean="0">
                <a:latin typeface="Times New Roman (Arabic)" panose="02020603050405020304" pitchFamily="18" charset="0"/>
                <a:cs typeface="B Nazanin" panose="00000400000000000000" pitchFamily="2" charset="-78"/>
              </a:rPr>
              <a:t>    system(“</a:t>
            </a:r>
            <a:r>
              <a:rPr lang="en-US" altLang="en-US" sz="2400" b="1" dirty="0" err="1" smtClean="0">
                <a:latin typeface="Times New Roman (Arabic)" panose="02020603050405020304" pitchFamily="18" charset="0"/>
                <a:cs typeface="B Nazanin" panose="00000400000000000000" pitchFamily="2" charset="-78"/>
              </a:rPr>
              <a:t>cls</a:t>
            </a:r>
            <a:r>
              <a:rPr lang="en-US" altLang="en-US" sz="2400" b="1" dirty="0" smtClean="0">
                <a:latin typeface="Times New Roman (Arabic)" panose="02020603050405020304" pitchFamily="18" charset="0"/>
                <a:cs typeface="B Nazanin" panose="00000400000000000000" pitchFamily="2" charset="-78"/>
              </a:rPr>
              <a:t>”); </a:t>
            </a:r>
            <a:r>
              <a:rPr lang="en-US" altLang="en-US" sz="2400" b="1" dirty="0" smtClean="0">
                <a:solidFill>
                  <a:schemeClr val="accent5">
                    <a:lumMod val="50000"/>
                  </a:schemeClr>
                </a:solidFill>
                <a:latin typeface="Times New Roman (Arabic)" panose="02020603050405020304" pitchFamily="18" charset="0"/>
                <a:cs typeface="B Nazanin" panose="00000400000000000000" pitchFamily="2" charset="-78"/>
              </a:rPr>
              <a:t>//</a:t>
            </a:r>
            <a:r>
              <a:rPr lang="en-US" altLang="en-US" sz="2400" b="1" dirty="0" err="1" smtClean="0">
                <a:solidFill>
                  <a:schemeClr val="accent5">
                    <a:lumMod val="50000"/>
                  </a:schemeClr>
                </a:solidFill>
                <a:latin typeface="Times New Roman (Arabic)" panose="02020603050405020304" pitchFamily="18" charset="0"/>
                <a:cs typeface="B Nazanin" panose="00000400000000000000" pitchFamily="2" charset="-78"/>
              </a:rPr>
              <a:t>clrscr</a:t>
            </a:r>
            <a:r>
              <a:rPr lang="en-US" altLang="en-US" sz="2400" b="1" dirty="0">
                <a:solidFill>
                  <a:schemeClr val="accent5">
                    <a:lumMod val="50000"/>
                  </a:schemeClr>
                </a:solidFill>
                <a:latin typeface="Times New Roman (Arabic)" panose="02020603050405020304" pitchFamily="18" charset="0"/>
                <a:cs typeface="B Nazanin" panose="00000400000000000000" pitchFamily="2" charset="-78"/>
              </a:rPr>
              <a:t>( ) ;  </a:t>
            </a:r>
            <a:r>
              <a:rPr lang="en-US" altLang="en-US" sz="2400" b="1" dirty="0" smtClean="0">
                <a:solidFill>
                  <a:schemeClr val="accent5">
                    <a:lumMod val="50000"/>
                  </a:schemeClr>
                </a:solidFill>
                <a:latin typeface="Times New Roman (Arabic)" panose="02020603050405020304" pitchFamily="18" charset="0"/>
                <a:cs typeface="B Nazanin" panose="00000400000000000000" pitchFamily="2" charset="-78"/>
              </a:rPr>
              <a:t>clear the screen</a:t>
            </a:r>
            <a:endParaRPr lang="en-US" altLang="en-US" sz="2400" b="1" dirty="0">
              <a:solidFill>
                <a:schemeClr val="accent5">
                  <a:lumMod val="50000"/>
                </a:schemeClr>
              </a:solidFill>
              <a:latin typeface="Times New Roman (Arabic)" panose="02020603050405020304" pitchFamily="18" charset="0"/>
              <a:cs typeface="B Nazanin" panose="00000400000000000000" pitchFamily="2" charset="-78"/>
            </a:endParaRPr>
          </a:p>
          <a:p>
            <a:pPr algn="l" rtl="0">
              <a:spcBef>
                <a:spcPts val="600"/>
              </a:spcBef>
              <a:buFontTx/>
              <a:buNone/>
            </a:pPr>
            <a:r>
              <a:rPr lang="en-US" altLang="en-US" sz="2400" b="1" dirty="0" smtClean="0">
                <a:latin typeface="Times New Roman (Arabic)" panose="02020603050405020304" pitchFamily="18" charset="0"/>
                <a:cs typeface="B Nazanin" panose="00000400000000000000" pitchFamily="2" charset="-78"/>
              </a:rPr>
              <a:t>     </a:t>
            </a:r>
            <a:r>
              <a:rPr lang="en-US" altLang="en-US" sz="2400" b="1" dirty="0" err="1" smtClean="0">
                <a:latin typeface="Times New Roman (Arabic)" panose="02020603050405020304" pitchFamily="18" charset="0"/>
                <a:cs typeface="B Nazanin" panose="00000400000000000000" pitchFamily="2" charset="-78"/>
              </a:rPr>
              <a:t>printf</a:t>
            </a:r>
            <a:r>
              <a:rPr lang="en-US" altLang="en-US" sz="2400" b="1" dirty="0">
                <a:latin typeface="Times New Roman (Arabic)" panose="02020603050405020304" pitchFamily="18" charset="0"/>
                <a:cs typeface="B Nazanin" panose="00000400000000000000" pitchFamily="2" charset="-78"/>
              </a:rPr>
              <a:t>(“%lf “ , n ) ;</a:t>
            </a:r>
          </a:p>
          <a:p>
            <a:pPr>
              <a:spcBef>
                <a:spcPts val="600"/>
              </a:spcBef>
              <a:buFontTx/>
              <a:buNone/>
            </a:pPr>
            <a:r>
              <a:rPr lang="en-US" altLang="en-US" sz="2400" b="1" dirty="0">
                <a:latin typeface="Times New Roman (Arabic)" panose="02020603050405020304" pitchFamily="18" charset="0"/>
                <a:cs typeface="B Nazanin" panose="00000400000000000000" pitchFamily="2" charset="-78"/>
              </a:rPr>
              <a:t> </a:t>
            </a:r>
            <a:r>
              <a:rPr lang="ar-SA" altLang="en-US" sz="2400" b="1" dirty="0">
                <a:latin typeface="Times New Roman (Arabic)" panose="02020603050405020304" pitchFamily="18" charset="0"/>
                <a:cs typeface="B Nazanin" panose="00000400000000000000" pitchFamily="2" charset="-78"/>
              </a:rPr>
              <a:t>ب) مركب</a:t>
            </a:r>
            <a:r>
              <a:rPr lang="fa-IR" altLang="en-US" sz="2400" b="1" dirty="0">
                <a:latin typeface="Times New Roman (Arabic)" panose="02020603050405020304" pitchFamily="18" charset="0"/>
                <a:cs typeface="B Nazanin" panose="00000400000000000000" pitchFamily="2" charset="-78"/>
              </a:rPr>
              <a:t> :</a:t>
            </a:r>
            <a:r>
              <a:rPr lang="ar-SA" altLang="en-US" sz="2400" b="1" dirty="0">
                <a:latin typeface="Times New Roman (Arabic)" panose="02020603050405020304" pitchFamily="18" charset="0"/>
                <a:cs typeface="B Nazanin" panose="00000400000000000000" pitchFamily="2" charset="-78"/>
              </a:rPr>
              <a:t> تعدادي  دستور بين</a:t>
            </a:r>
            <a:r>
              <a:rPr lang="en-US" altLang="en-US" sz="2400" b="1" dirty="0">
                <a:latin typeface="Times New Roman (Arabic)" panose="02020603050405020304" pitchFamily="18" charset="0"/>
                <a:cs typeface="B Nazanin" panose="00000400000000000000" pitchFamily="2" charset="-78"/>
              </a:rPr>
              <a:t> {  }  )</a:t>
            </a:r>
            <a:r>
              <a:rPr lang="fa-IR" altLang="en-US" sz="2400" b="1" dirty="0">
                <a:latin typeface="Times New Roman (Arabic)" panose="02020603050405020304" pitchFamily="18" charset="0"/>
                <a:cs typeface="B Nazanin" panose="00000400000000000000" pitchFamily="2" charset="-78"/>
              </a:rPr>
              <a:t> )</a:t>
            </a:r>
            <a:endParaRPr lang="en-US" altLang="en-US" sz="2400" b="1" dirty="0">
              <a:latin typeface="Times New Roman (Arabic)" panose="02020603050405020304" pitchFamily="18" charset="0"/>
              <a:cs typeface="B Nazanin" panose="00000400000000000000" pitchFamily="2" charset="-78"/>
            </a:endParaRPr>
          </a:p>
          <a:p>
            <a:pPr>
              <a:spcBef>
                <a:spcPts val="600"/>
              </a:spcBef>
              <a:buFontTx/>
              <a:buNone/>
            </a:pPr>
            <a:r>
              <a:rPr lang="en-US" altLang="en-US" sz="2400" b="1" dirty="0">
                <a:latin typeface="Times New Roman (Arabic)" panose="02020603050405020304" pitchFamily="18" charset="0"/>
                <a:cs typeface="B Nazanin" panose="00000400000000000000" pitchFamily="2" charset="-78"/>
              </a:rPr>
              <a:t> </a:t>
            </a:r>
            <a:r>
              <a:rPr lang="ar-SA" altLang="en-US" sz="2400" b="1" dirty="0">
                <a:latin typeface="Times New Roman (Arabic)" panose="02020603050405020304" pitchFamily="18" charset="0"/>
                <a:cs typeface="B Nazanin" panose="00000400000000000000" pitchFamily="2" charset="-78"/>
              </a:rPr>
              <a:t>ج) كنترل </a:t>
            </a:r>
            <a:r>
              <a:rPr lang="fa-IR" altLang="en-US" sz="2400" b="1" dirty="0">
                <a:latin typeface="Times New Roman (Arabic)" panose="02020603050405020304" pitchFamily="18" charset="0"/>
                <a:cs typeface="B Nazanin" panose="00000400000000000000" pitchFamily="2" charset="-78"/>
              </a:rPr>
              <a:t> :  (</a:t>
            </a:r>
            <a:r>
              <a:rPr lang="ar-SA" altLang="en-US" sz="2400" b="1" dirty="0">
                <a:latin typeface="Times New Roman (Arabic)" panose="02020603050405020304" pitchFamily="18" charset="0"/>
                <a:cs typeface="B Nazanin" panose="00000400000000000000" pitchFamily="2" charset="-78"/>
              </a:rPr>
              <a:t> شرط  و حلقه</a:t>
            </a:r>
            <a:r>
              <a:rPr lang="en-US" altLang="en-US" sz="2400" b="1" dirty="0">
                <a:latin typeface="Times New Roman (Arabic)" panose="02020603050405020304" pitchFamily="18" charset="0"/>
                <a:cs typeface="B Nazanin" panose="00000400000000000000" pitchFamily="2" charset="-78"/>
              </a:rPr>
              <a:t>  </a:t>
            </a:r>
            <a:r>
              <a:rPr lang="en-US" altLang="en-US" sz="2400" b="1" dirty="0" smtClean="0">
                <a:latin typeface="Times New Roman (Arabic)" panose="02020603050405020304" pitchFamily="18" charset="0"/>
                <a:cs typeface="B Nazanin" panose="00000400000000000000" pitchFamily="2" charset="-78"/>
              </a:rPr>
              <a:t>(</a:t>
            </a:r>
            <a:endParaRPr lang="en-US" altLang="en-US" sz="2400" b="1" dirty="0">
              <a:latin typeface="Times New Roman (Arabic)" panose="02020603050405020304" pitchFamily="18" charset="0"/>
              <a:cs typeface="B Nazanin" panose="00000400000000000000" pitchFamily="2" charset="-78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1" name="Rectangle 3"/>
          <p:cNvSpPr>
            <a:spLocks noGrp="1" noChangeArrowheads="1"/>
          </p:cNvSpPr>
          <p:nvPr>
            <p:ph type="title"/>
          </p:nvPr>
        </p:nvSpPr>
        <p:spPr>
          <a:xfrm>
            <a:off x="7562850" y="95250"/>
            <a:ext cx="1447800" cy="539750"/>
          </a:xfrm>
          <a:solidFill>
            <a:schemeClr val="hlink"/>
          </a:solidFill>
          <a:ln cap="flat">
            <a:solidFill>
              <a:schemeClr val="tx1"/>
            </a:solidFill>
            <a:miter lim="800000"/>
            <a:headEnd/>
            <a:tailEnd/>
          </a:ln>
          <a:effectLst>
            <a:outerShdw dist="107763" dir="18900000" algn="ctr" rotWithShape="0">
              <a:schemeClr val="bg2"/>
            </a:outerShdw>
          </a:effectLst>
        </p:spPr>
        <p:txBody>
          <a:bodyPr/>
          <a:lstStyle/>
          <a:p>
            <a:pPr algn="r"/>
            <a:r>
              <a:rPr lang="ar-SA" altLang="en-US" sz="2400" b="1" smtClean="0">
                <a:cs typeface="B Nazanin" panose="00000400000000000000" pitchFamily="2" charset="-78"/>
              </a:rPr>
              <a:t>دستور</a:t>
            </a:r>
            <a:r>
              <a:rPr lang="fa-IR" altLang="en-US" sz="2400" b="1" smtClean="0">
                <a:cs typeface="B Nazanin" panose="00000400000000000000" pitchFamily="2" charset="-78"/>
              </a:rPr>
              <a:t> </a:t>
            </a:r>
            <a:r>
              <a:rPr lang="en-US" altLang="en-US" sz="2400" b="1" smtClean="0">
                <a:cs typeface="B Nazanin" panose="00000400000000000000" pitchFamily="2" charset="-78"/>
              </a:rPr>
              <a:t> if</a:t>
            </a:r>
            <a:r>
              <a:rPr lang="fa-IR" altLang="en-US" sz="2400" b="1" smtClean="0">
                <a:cs typeface="B Nazanin" panose="00000400000000000000" pitchFamily="2" charset="-78"/>
              </a:rPr>
              <a:t>:</a:t>
            </a:r>
            <a:endParaRPr lang="en-US" altLang="en-US" sz="2400" b="1" smtClean="0">
              <a:cs typeface="B Nazanin" panose="00000400000000000000" pitchFamily="2" charset="-78"/>
            </a:endParaRPr>
          </a:p>
        </p:txBody>
      </p:sp>
      <p:sp>
        <p:nvSpPr>
          <p:cNvPr id="32772" name="Text Box 4"/>
          <p:cNvSpPr txBox="1">
            <a:spLocks noChangeArrowheads="1"/>
          </p:cNvSpPr>
          <p:nvPr/>
        </p:nvSpPr>
        <p:spPr bwMode="auto">
          <a:xfrm>
            <a:off x="177800" y="711200"/>
            <a:ext cx="8763000" cy="6053138"/>
          </a:xfrm>
          <a:prstGeom prst="rect">
            <a:avLst/>
          </a:prstGeom>
          <a:gradFill rotWithShape="0">
            <a:gsLst>
              <a:gs pos="0">
                <a:srgbClr val="FFEBFA"/>
              </a:gs>
              <a:gs pos="30000">
                <a:srgbClr val="C4D6EB"/>
              </a:gs>
              <a:gs pos="60001">
                <a:srgbClr val="85C2FF"/>
              </a:gs>
              <a:gs pos="100000">
                <a:srgbClr val="5E9EFF"/>
              </a:gs>
            </a:gsLst>
            <a:lin ang="189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r" rtl="1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algn="r" rtl="1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algn="r" rtl="1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algn="r" rtl="1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algn="r" rtl="1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l" rtl="0">
              <a:lnSpc>
                <a:spcPct val="70000"/>
              </a:lnSpc>
              <a:spcBef>
                <a:spcPct val="50000"/>
              </a:spcBef>
              <a:buFontTx/>
              <a:buNone/>
            </a:pPr>
            <a:r>
              <a:rPr lang="en-US" altLang="en-US" sz="2400" b="1" u="sng">
                <a:solidFill>
                  <a:schemeClr val="accent2"/>
                </a:solidFill>
              </a:rPr>
              <a:t>Syntax</a:t>
            </a:r>
            <a:r>
              <a:rPr lang="en-US" altLang="en-US" sz="2400" b="1">
                <a:solidFill>
                  <a:schemeClr val="accent2"/>
                </a:solidFill>
              </a:rPr>
              <a:t>:  if  ( exp )  statement1 ; [ else  statement 2 ; ]</a:t>
            </a:r>
          </a:p>
          <a:p>
            <a:pPr algn="l" rtl="0">
              <a:lnSpc>
                <a:spcPct val="70000"/>
              </a:lnSpc>
              <a:spcBef>
                <a:spcPct val="50000"/>
              </a:spcBef>
              <a:buFontTx/>
              <a:buNone/>
            </a:pPr>
            <a:r>
              <a:rPr lang="en-US" altLang="en-US" sz="2400" b="1">
                <a:solidFill>
                  <a:schemeClr val="accent2"/>
                </a:solidFill>
              </a:rPr>
              <a:t> eg.1:  if ( a &gt; b ) printf( “%i”, a );</a:t>
            </a:r>
          </a:p>
          <a:p>
            <a:pPr algn="l" rtl="0">
              <a:lnSpc>
                <a:spcPct val="70000"/>
              </a:lnSpc>
              <a:spcBef>
                <a:spcPct val="50000"/>
              </a:spcBef>
              <a:buFontTx/>
              <a:buNone/>
            </a:pPr>
            <a:r>
              <a:rPr lang="en-US" altLang="en-US" sz="2400" b="1">
                <a:solidFill>
                  <a:schemeClr val="accent2"/>
                </a:solidFill>
              </a:rPr>
              <a:t> eg.2:  if ( a &gt; b ) printf( “%i”, a ); else   printf( “%i”, b );</a:t>
            </a:r>
          </a:p>
          <a:p>
            <a:pPr algn="l" rtl="0">
              <a:lnSpc>
                <a:spcPct val="70000"/>
              </a:lnSpc>
              <a:spcBef>
                <a:spcPct val="50000"/>
              </a:spcBef>
              <a:buFontTx/>
              <a:buNone/>
            </a:pPr>
            <a:r>
              <a:rPr lang="en-US" altLang="en-US" sz="2400" b="1">
                <a:solidFill>
                  <a:schemeClr val="accent2"/>
                </a:solidFill>
              </a:rPr>
              <a:t>           if ( a &gt; b ) </a:t>
            </a:r>
          </a:p>
          <a:p>
            <a:pPr algn="l" rtl="0">
              <a:lnSpc>
                <a:spcPct val="70000"/>
              </a:lnSpc>
              <a:spcBef>
                <a:spcPct val="50000"/>
              </a:spcBef>
              <a:buFontTx/>
              <a:buNone/>
            </a:pPr>
            <a:r>
              <a:rPr lang="en-US" altLang="en-US" sz="2400" b="1">
                <a:solidFill>
                  <a:schemeClr val="accent2"/>
                </a:solidFill>
              </a:rPr>
              <a:t>                   printf( “%i”, a );</a:t>
            </a:r>
          </a:p>
          <a:p>
            <a:pPr algn="l" rtl="0">
              <a:lnSpc>
                <a:spcPct val="70000"/>
              </a:lnSpc>
              <a:spcBef>
                <a:spcPct val="50000"/>
              </a:spcBef>
              <a:buFontTx/>
              <a:buNone/>
            </a:pPr>
            <a:r>
              <a:rPr lang="en-US" altLang="en-US" sz="2400" b="1">
                <a:solidFill>
                  <a:schemeClr val="accent2"/>
                </a:solidFill>
              </a:rPr>
              <a:t>	   else</a:t>
            </a:r>
          </a:p>
          <a:p>
            <a:pPr algn="l" rtl="0">
              <a:lnSpc>
                <a:spcPct val="70000"/>
              </a:lnSpc>
              <a:spcBef>
                <a:spcPct val="50000"/>
              </a:spcBef>
              <a:buFontTx/>
              <a:buNone/>
            </a:pPr>
            <a:r>
              <a:rPr lang="en-US" altLang="en-US" sz="2400" b="1">
                <a:solidFill>
                  <a:schemeClr val="accent2"/>
                </a:solidFill>
              </a:rPr>
              <a:t> 	       printf( “%i”, b );</a:t>
            </a:r>
          </a:p>
          <a:p>
            <a:pPr algn="l" rtl="0">
              <a:lnSpc>
                <a:spcPct val="70000"/>
              </a:lnSpc>
              <a:spcBef>
                <a:spcPct val="50000"/>
              </a:spcBef>
              <a:buFontTx/>
              <a:buNone/>
            </a:pPr>
            <a:r>
              <a:rPr lang="en-US" altLang="en-US" sz="2400" b="1">
                <a:solidFill>
                  <a:schemeClr val="accent2"/>
                </a:solidFill>
              </a:rPr>
              <a:t> eg.3:  if ( a &gt; b )  </a:t>
            </a:r>
          </a:p>
          <a:p>
            <a:pPr algn="l" rtl="0">
              <a:lnSpc>
                <a:spcPct val="70000"/>
              </a:lnSpc>
              <a:spcBef>
                <a:spcPct val="50000"/>
              </a:spcBef>
              <a:buFontTx/>
              <a:buNone/>
            </a:pPr>
            <a:r>
              <a:rPr lang="en-US" altLang="en-US" sz="2400" b="1">
                <a:solidFill>
                  <a:schemeClr val="accent2"/>
                </a:solidFill>
              </a:rPr>
              <a:t>               { </a:t>
            </a:r>
          </a:p>
          <a:p>
            <a:pPr algn="l" rtl="0">
              <a:lnSpc>
                <a:spcPct val="70000"/>
              </a:lnSpc>
              <a:spcBef>
                <a:spcPct val="50000"/>
              </a:spcBef>
              <a:buFontTx/>
              <a:buNone/>
            </a:pPr>
            <a:r>
              <a:rPr lang="en-US" altLang="en-US" sz="2400" b="1">
                <a:solidFill>
                  <a:schemeClr val="accent2"/>
                </a:solidFill>
              </a:rPr>
              <a:t>                    int t = a ;</a:t>
            </a:r>
          </a:p>
          <a:p>
            <a:pPr algn="l" rtl="0">
              <a:lnSpc>
                <a:spcPct val="70000"/>
              </a:lnSpc>
              <a:spcBef>
                <a:spcPct val="50000"/>
              </a:spcBef>
              <a:buFontTx/>
              <a:buNone/>
            </a:pPr>
            <a:r>
              <a:rPr lang="en-US" altLang="en-US" sz="2400" b="1">
                <a:solidFill>
                  <a:schemeClr val="accent2"/>
                </a:solidFill>
              </a:rPr>
              <a:t>	        a = b ;</a:t>
            </a:r>
          </a:p>
          <a:p>
            <a:pPr algn="l" rtl="0">
              <a:lnSpc>
                <a:spcPct val="70000"/>
              </a:lnSpc>
              <a:spcBef>
                <a:spcPct val="50000"/>
              </a:spcBef>
              <a:buFontTx/>
              <a:buNone/>
            </a:pPr>
            <a:r>
              <a:rPr lang="en-US" altLang="en-US" sz="2400" b="1">
                <a:solidFill>
                  <a:schemeClr val="accent2"/>
                </a:solidFill>
              </a:rPr>
              <a:t>	        b = t ;</a:t>
            </a:r>
          </a:p>
          <a:p>
            <a:pPr algn="l" rtl="0">
              <a:lnSpc>
                <a:spcPct val="70000"/>
              </a:lnSpc>
              <a:spcBef>
                <a:spcPct val="50000"/>
              </a:spcBef>
              <a:buFontTx/>
              <a:buNone/>
            </a:pPr>
            <a:r>
              <a:rPr lang="en-US" altLang="en-US" sz="2400" b="1">
                <a:solidFill>
                  <a:schemeClr val="accent2"/>
                </a:solidFill>
              </a:rPr>
              <a:t>	   }  	</a:t>
            </a:r>
          </a:p>
          <a:p>
            <a:pPr algn="l" rtl="0">
              <a:lnSpc>
                <a:spcPct val="70000"/>
              </a:lnSpc>
              <a:spcBef>
                <a:spcPct val="50000"/>
              </a:spcBef>
              <a:buFontTx/>
              <a:buNone/>
            </a:pPr>
            <a:endParaRPr lang="en-US" altLang="en-US" sz="2400" b="1">
              <a:solidFill>
                <a:schemeClr val="accent2"/>
              </a:solidFill>
            </a:endParaRPr>
          </a:p>
        </p:txBody>
      </p:sp>
      <p:sp>
        <p:nvSpPr>
          <p:cNvPr id="32773" name="Text Box 5"/>
          <p:cNvSpPr txBox="1">
            <a:spLocks noChangeArrowheads="1"/>
          </p:cNvSpPr>
          <p:nvPr/>
        </p:nvSpPr>
        <p:spPr bwMode="auto">
          <a:xfrm>
            <a:off x="4572000" y="3695700"/>
            <a:ext cx="4191000" cy="1004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r" rtl="1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algn="r" rtl="1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algn="r" rtl="1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algn="r" rtl="1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algn="r" rtl="1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l" rtl="0">
              <a:spcBef>
                <a:spcPct val="50000"/>
              </a:spcBef>
              <a:buFontTx/>
              <a:buNone/>
            </a:pPr>
            <a:r>
              <a:rPr lang="en-US" altLang="en-US" sz="2400" b="1">
                <a:solidFill>
                  <a:schemeClr val="accent2"/>
                </a:solidFill>
              </a:rPr>
              <a:t>eg.4:  if ( m&gt;=10 &amp;&amp; m&lt;99 )</a:t>
            </a:r>
          </a:p>
          <a:p>
            <a:pPr algn="l" rtl="0">
              <a:spcBef>
                <a:spcPct val="50000"/>
              </a:spcBef>
              <a:buFontTx/>
              <a:buNone/>
            </a:pPr>
            <a:r>
              <a:rPr lang="en-US" altLang="en-US" sz="2400" b="1">
                <a:solidFill>
                  <a:schemeClr val="accent2"/>
                </a:solidFill>
              </a:rPr>
              <a:t>                 printf( “2 Digit”); 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5" name="Rectangle 3"/>
          <p:cNvSpPr>
            <a:spLocks noGrp="1" noChangeArrowheads="1"/>
          </p:cNvSpPr>
          <p:nvPr>
            <p:ph type="title"/>
          </p:nvPr>
        </p:nvSpPr>
        <p:spPr>
          <a:xfrm>
            <a:off x="6953250" y="95250"/>
            <a:ext cx="2057400" cy="539750"/>
          </a:xfrm>
          <a:solidFill>
            <a:schemeClr val="hlink"/>
          </a:solidFill>
          <a:ln cap="flat">
            <a:solidFill>
              <a:schemeClr val="tx1"/>
            </a:solidFill>
            <a:miter lim="800000"/>
            <a:headEnd/>
            <a:tailEnd/>
          </a:ln>
          <a:effectLst>
            <a:outerShdw dist="107763" dir="18900000" algn="ctr" rotWithShape="0">
              <a:schemeClr val="bg2"/>
            </a:outerShdw>
          </a:effectLst>
        </p:spPr>
        <p:txBody>
          <a:bodyPr/>
          <a:lstStyle/>
          <a:p>
            <a:pPr algn="r"/>
            <a:r>
              <a:rPr lang="ar-SA" altLang="en-US" sz="2400" b="1" smtClean="0">
                <a:cs typeface="B Nazanin" panose="00000400000000000000" pitchFamily="2" charset="-78"/>
              </a:rPr>
              <a:t>دستور</a:t>
            </a:r>
            <a:r>
              <a:rPr lang="en-US" altLang="en-US" sz="2400" b="1" smtClean="0">
                <a:cs typeface="B Nazanin" panose="00000400000000000000" pitchFamily="2" charset="-78"/>
              </a:rPr>
              <a:t> switch </a:t>
            </a:r>
            <a:r>
              <a:rPr lang="fa-IR" altLang="en-US" sz="2400" b="1" smtClean="0">
                <a:cs typeface="B Nazanin" panose="00000400000000000000" pitchFamily="2" charset="-78"/>
              </a:rPr>
              <a:t> :</a:t>
            </a:r>
            <a:endParaRPr lang="en-US" altLang="en-US" sz="2400" b="1" smtClean="0">
              <a:cs typeface="B Nazanin" panose="00000400000000000000" pitchFamily="2" charset="-78"/>
            </a:endParaRPr>
          </a:p>
        </p:txBody>
      </p:sp>
      <p:sp>
        <p:nvSpPr>
          <p:cNvPr id="33796" name="Text Box 4"/>
          <p:cNvSpPr txBox="1">
            <a:spLocks noChangeArrowheads="1"/>
          </p:cNvSpPr>
          <p:nvPr/>
        </p:nvSpPr>
        <p:spPr bwMode="auto">
          <a:xfrm>
            <a:off x="152400" y="838200"/>
            <a:ext cx="8763000" cy="5897563"/>
          </a:xfrm>
          <a:prstGeom prst="rect">
            <a:avLst/>
          </a:prstGeom>
          <a:gradFill rotWithShape="0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path path="rect">
              <a:fillToRect r="100000" b="10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r" rtl="1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algn="r" rtl="1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algn="r" rtl="1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algn="r" rtl="1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algn="r" rtl="1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l" rtl="0">
              <a:spcBef>
                <a:spcPct val="50000"/>
              </a:spcBef>
              <a:buFontTx/>
              <a:buNone/>
            </a:pPr>
            <a:r>
              <a:rPr lang="en-US" altLang="en-US" sz="2400" b="1">
                <a:cs typeface="B Nazanin" panose="00000400000000000000" pitchFamily="2" charset="-78"/>
              </a:rPr>
              <a:t> </a:t>
            </a:r>
            <a:r>
              <a:rPr lang="en-US" altLang="en-US" sz="2400" b="1" u="sng">
                <a:cs typeface="B Nazanin" panose="00000400000000000000" pitchFamily="2" charset="-78"/>
              </a:rPr>
              <a:t>Syntax</a:t>
            </a:r>
            <a:r>
              <a:rPr lang="en-US" altLang="en-US" sz="2400" b="1">
                <a:cs typeface="B Nazanin" panose="00000400000000000000" pitchFamily="2" charset="-78"/>
              </a:rPr>
              <a:t>:  switch ( exp ) statement    (</a:t>
            </a:r>
            <a:r>
              <a:rPr lang="ar-SA" altLang="ar-SA" sz="2400" b="1">
                <a:cs typeface="B Nazanin" panose="00000400000000000000" pitchFamily="2" charset="-78"/>
              </a:rPr>
              <a:t>بايد صحيح يا كاراكتر باشد</a:t>
            </a:r>
            <a:r>
              <a:rPr lang="en-US" altLang="en-US" sz="2400" b="1">
                <a:cs typeface="B Nazanin" panose="00000400000000000000" pitchFamily="2" charset="-78"/>
              </a:rPr>
              <a:t> exp )</a:t>
            </a:r>
          </a:p>
          <a:p>
            <a:pPr algn="l" rtl="0">
              <a:spcBef>
                <a:spcPct val="50000"/>
              </a:spcBef>
              <a:buFontTx/>
              <a:buNone/>
            </a:pPr>
            <a:r>
              <a:rPr lang="en-US" altLang="en-US" sz="2400" b="1">
                <a:cs typeface="B Nazanin" panose="00000400000000000000" pitchFamily="2" charset="-78"/>
              </a:rPr>
              <a:t>  eg. :  </a:t>
            </a:r>
          </a:p>
          <a:p>
            <a:pPr algn="l" rtl="0">
              <a:lnSpc>
                <a:spcPct val="70000"/>
              </a:lnSpc>
              <a:spcBef>
                <a:spcPct val="50000"/>
              </a:spcBef>
              <a:buFontTx/>
              <a:buNone/>
            </a:pPr>
            <a:r>
              <a:rPr lang="en-US" altLang="en-US" sz="2400" b="1">
                <a:cs typeface="B Nazanin" panose="00000400000000000000" pitchFamily="2" charset="-78"/>
              </a:rPr>
              <a:t>      switch ( x )</a:t>
            </a:r>
          </a:p>
          <a:p>
            <a:pPr algn="l" rtl="0">
              <a:lnSpc>
                <a:spcPct val="70000"/>
              </a:lnSpc>
              <a:spcBef>
                <a:spcPct val="50000"/>
              </a:spcBef>
              <a:buFontTx/>
              <a:buNone/>
            </a:pPr>
            <a:r>
              <a:rPr lang="en-US" altLang="en-US" sz="2400" b="1">
                <a:cs typeface="B Nazanin" panose="00000400000000000000" pitchFamily="2" charset="-78"/>
              </a:rPr>
              <a:t>	{</a:t>
            </a:r>
          </a:p>
          <a:p>
            <a:pPr algn="l" rtl="0">
              <a:lnSpc>
                <a:spcPct val="70000"/>
              </a:lnSpc>
              <a:spcBef>
                <a:spcPct val="50000"/>
              </a:spcBef>
              <a:buFontTx/>
              <a:buNone/>
            </a:pPr>
            <a:r>
              <a:rPr lang="en-US" altLang="en-US" sz="2400" b="1">
                <a:cs typeface="B Nazanin" panose="00000400000000000000" pitchFamily="2" charset="-78"/>
              </a:rPr>
              <a:t> 	    case  0 : printf ( “Zero” ) ;</a:t>
            </a:r>
          </a:p>
          <a:p>
            <a:pPr algn="l" rtl="0">
              <a:lnSpc>
                <a:spcPct val="70000"/>
              </a:lnSpc>
              <a:spcBef>
                <a:spcPct val="50000"/>
              </a:spcBef>
              <a:buFontTx/>
              <a:buNone/>
            </a:pPr>
            <a:r>
              <a:rPr lang="en-US" altLang="en-US" sz="2400" b="1">
                <a:cs typeface="B Nazanin" panose="00000400000000000000" pitchFamily="2" charset="-78"/>
              </a:rPr>
              <a:t>		       break ;</a:t>
            </a:r>
          </a:p>
          <a:p>
            <a:pPr algn="l" rtl="0">
              <a:lnSpc>
                <a:spcPct val="70000"/>
              </a:lnSpc>
              <a:spcBef>
                <a:spcPct val="50000"/>
              </a:spcBef>
              <a:buFontTx/>
              <a:buNone/>
            </a:pPr>
            <a:r>
              <a:rPr lang="en-US" altLang="en-US" sz="2400" b="1">
                <a:cs typeface="B Nazanin" panose="00000400000000000000" pitchFamily="2" charset="-78"/>
              </a:rPr>
              <a:t> 	    case  1 : printf ( “One” ) ;</a:t>
            </a:r>
          </a:p>
          <a:p>
            <a:pPr algn="l" rtl="0">
              <a:lnSpc>
                <a:spcPct val="70000"/>
              </a:lnSpc>
              <a:spcBef>
                <a:spcPct val="50000"/>
              </a:spcBef>
              <a:buFontTx/>
              <a:buNone/>
            </a:pPr>
            <a:r>
              <a:rPr lang="en-US" altLang="en-US" sz="2400" b="1">
                <a:cs typeface="B Nazanin" panose="00000400000000000000" pitchFamily="2" charset="-78"/>
              </a:rPr>
              <a:t>		       break ;</a:t>
            </a:r>
          </a:p>
          <a:p>
            <a:pPr algn="l" rtl="0">
              <a:lnSpc>
                <a:spcPct val="70000"/>
              </a:lnSpc>
              <a:spcBef>
                <a:spcPct val="50000"/>
              </a:spcBef>
              <a:buFontTx/>
              <a:buNone/>
            </a:pPr>
            <a:r>
              <a:rPr lang="en-US" altLang="en-US" sz="2400" b="1">
                <a:cs typeface="B Nazanin" panose="00000400000000000000" pitchFamily="2" charset="-78"/>
              </a:rPr>
              <a:t>	    case  2 :</a:t>
            </a:r>
          </a:p>
          <a:p>
            <a:pPr algn="l" rtl="0">
              <a:lnSpc>
                <a:spcPct val="70000"/>
              </a:lnSpc>
              <a:spcBef>
                <a:spcPct val="50000"/>
              </a:spcBef>
              <a:buFontTx/>
              <a:buNone/>
            </a:pPr>
            <a:r>
              <a:rPr lang="en-US" altLang="en-US" sz="2400" b="1">
                <a:cs typeface="B Nazanin" panose="00000400000000000000" pitchFamily="2" charset="-78"/>
              </a:rPr>
              <a:t>	    case  3 : printf ( “Two   or   Three” ) ;</a:t>
            </a:r>
          </a:p>
          <a:p>
            <a:pPr algn="l" rtl="0">
              <a:lnSpc>
                <a:spcPct val="70000"/>
              </a:lnSpc>
              <a:spcBef>
                <a:spcPct val="50000"/>
              </a:spcBef>
              <a:buFontTx/>
              <a:buNone/>
            </a:pPr>
            <a:r>
              <a:rPr lang="en-US" altLang="en-US" sz="2400" b="1">
                <a:cs typeface="B Nazanin" panose="00000400000000000000" pitchFamily="2" charset="-78"/>
              </a:rPr>
              <a:t>		       break ;</a:t>
            </a:r>
          </a:p>
          <a:p>
            <a:pPr algn="l" rtl="0">
              <a:lnSpc>
                <a:spcPct val="70000"/>
              </a:lnSpc>
              <a:spcBef>
                <a:spcPct val="50000"/>
              </a:spcBef>
              <a:buFontTx/>
              <a:buNone/>
            </a:pPr>
            <a:r>
              <a:rPr lang="en-US" altLang="en-US" sz="2400" b="1">
                <a:cs typeface="B Nazanin" panose="00000400000000000000" pitchFamily="2" charset="-78"/>
              </a:rPr>
              <a:t> 	    default : printf ( “Greater Than or Equal  Four “ ) ;</a:t>
            </a:r>
          </a:p>
          <a:p>
            <a:pPr algn="l" rtl="0">
              <a:lnSpc>
                <a:spcPct val="70000"/>
              </a:lnSpc>
              <a:spcBef>
                <a:spcPct val="50000"/>
              </a:spcBef>
              <a:buFontTx/>
              <a:buNone/>
            </a:pPr>
            <a:r>
              <a:rPr lang="en-US" altLang="en-US" sz="2400" b="1">
                <a:cs typeface="B Nazanin" panose="00000400000000000000" pitchFamily="2" charset="-78"/>
              </a:rPr>
              <a:t>	}  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4" name="Table 3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500361207"/>
                  </p:ext>
                </p:extLst>
              </p:nvPr>
            </p:nvGraphicFramePr>
            <p:xfrm>
              <a:off x="76200" y="76203"/>
              <a:ext cx="8991600" cy="6040518"/>
            </p:xfrm>
            <a:graphic>
              <a:graphicData uri="http://schemas.openxmlformats.org/drawingml/2006/table">
                <a:tbl>
                  <a:tblPr rtl="1" firstRow="1" firstCol="1" bandRow="1">
                    <a:tableStyleId>{21E4AEA4-8DFA-4A89-87EB-49C32662AFE0}</a:tableStyleId>
                  </a:tblPr>
                  <a:tblGrid>
                    <a:gridCol w="491836"/>
                    <a:gridCol w="8499764"/>
                  </a:tblGrid>
                  <a:tr h="365760">
                    <a:tc gridSpan="2">
                      <a:txBody>
                        <a:bodyPr/>
                        <a:lstStyle/>
                        <a:p>
                          <a:pPr algn="ctr" rtl="1"/>
                          <a:r>
                            <a:rPr lang="fa-IR" dirty="0" smtClean="0">
                              <a:cs typeface="B Titr" panose="00000700000000000000" pitchFamily="2" charset="-78"/>
                            </a:rPr>
                            <a:t>تمرینات</a:t>
                          </a:r>
                          <a:endParaRPr lang="en-US" dirty="0">
                            <a:cs typeface="B Titr" panose="00000700000000000000" pitchFamily="2" charset="-78"/>
                          </a:endParaRPr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</a:tr>
                  <a:tr h="382420">
                    <a:tc>
                      <a:txBody>
                        <a:bodyPr/>
                        <a:lstStyle/>
                        <a:p>
                          <a:pPr algn="ctr" rtl="1"/>
                          <a:r>
                            <a:rPr lang="fa-IR" dirty="0" smtClean="0">
                              <a:cs typeface="B Nazanin" panose="00000400000000000000" pitchFamily="2" charset="-78"/>
                            </a:rPr>
                            <a:t>13</a:t>
                          </a:r>
                          <a:endParaRPr lang="en-US" dirty="0">
                            <a:cs typeface="B Nazanin" panose="00000400000000000000" pitchFamily="2" charset="-78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5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r" rtl="1"/>
                          <a:r>
                            <a:rPr lang="fa-IR" dirty="0" smtClean="0">
                              <a:cs typeface="B Nazanin" panose="00000400000000000000" pitchFamily="2" charset="-78"/>
                            </a:rPr>
                            <a:t>یک عدد دریافت کند درصورتیکه عدد بین 0 تا 20 نباشد پیغام خطا بدهد.</a:t>
                          </a:r>
                        </a:p>
                      </a:txBody>
                      <a:tcPr anchor="ctr"/>
                    </a:tc>
                  </a:tr>
                  <a:tr h="382420">
                    <a:tc>
                      <a:txBody>
                        <a:bodyPr/>
                        <a:lstStyle/>
                        <a:p>
                          <a:pPr algn="ctr" rtl="1"/>
                          <a:r>
                            <a:rPr lang="fa-IR" dirty="0" smtClean="0">
                              <a:cs typeface="B Nazanin" panose="00000400000000000000" pitchFamily="2" charset="-78"/>
                            </a:rPr>
                            <a:t>14</a:t>
                          </a:r>
                          <a:endParaRPr lang="en-US" dirty="0">
                            <a:cs typeface="B Nazanin" panose="00000400000000000000" pitchFamily="2" charset="-78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5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lvl="0" algn="r" defTabSz="914400" rtl="1" eaLnBrk="1" latinLnBrk="0" hangingPunct="1"/>
                          <a:r>
                            <a:rPr lang="fa-IR" sz="1800" kern="1200" dirty="0" smtClean="0">
                              <a:solidFill>
                                <a:schemeClr val="dk1"/>
                              </a:solidFill>
                              <a:latin typeface="+mn-lt"/>
                              <a:ea typeface="+mn-ea"/>
                              <a:cs typeface="B Nazanin" panose="00000400000000000000" pitchFamily="2" charset="-78"/>
                            </a:rPr>
                            <a:t>دوعدد دریافت کند و عدد بزرگتر را به توان 2 برساند و نمایش دهد.</a:t>
                          </a:r>
                        </a:p>
                      </a:txBody>
                      <a:tcPr anchor="ctr"/>
                    </a:tc>
                  </a:tr>
                  <a:tr h="640080">
                    <a:tc>
                      <a:txBody>
                        <a:bodyPr/>
                        <a:lstStyle/>
                        <a:p>
                          <a:pPr algn="ctr" rtl="1"/>
                          <a:r>
                            <a:rPr lang="fa-IR" dirty="0" smtClean="0">
                              <a:cs typeface="B Nazanin" panose="00000400000000000000" pitchFamily="2" charset="-78"/>
                            </a:rPr>
                            <a:t>15</a:t>
                          </a:r>
                          <a:endParaRPr lang="en-US" dirty="0">
                            <a:cs typeface="B Nazanin" panose="00000400000000000000" pitchFamily="2" charset="-78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5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r" rtl="1"/>
                          <a:r>
                            <a:rPr lang="fa-IR" dirty="0" smtClean="0">
                              <a:cs typeface="B Nazanin" panose="00000400000000000000" pitchFamily="2" charset="-78"/>
                            </a:rPr>
                            <a:t>تعداد 3 عدد مختلف از ورودی دریافت کرده و عدد وسطی(نه کوچکتر و نه بزرگتر) را نمایش دهد. </a:t>
                          </a:r>
                        </a:p>
                        <a:p>
                          <a:pPr algn="r" rtl="1"/>
                          <a:r>
                            <a:rPr lang="fa-IR" dirty="0" smtClean="0">
                              <a:cs typeface="B Nazanin" panose="00000400000000000000" pitchFamily="2" charset="-78"/>
                            </a:rPr>
                            <a:t>   مثلا دریافت 3 و 7 و 1 و نمایش  3</a:t>
                          </a:r>
                          <a:endParaRPr lang="en-US" dirty="0">
                            <a:cs typeface="B Nazanin" panose="00000400000000000000" pitchFamily="2" charset="-78"/>
                          </a:endParaRPr>
                        </a:p>
                      </a:txBody>
                      <a:tcPr anchor="ctr"/>
                    </a:tc>
                  </a:tr>
                  <a:tr h="382420">
                    <a:tc>
                      <a:txBody>
                        <a:bodyPr/>
                        <a:lstStyle/>
                        <a:p>
                          <a:pPr algn="ctr" rtl="1"/>
                          <a:r>
                            <a:rPr lang="fa-IR" dirty="0" smtClean="0">
                              <a:cs typeface="B Nazanin" panose="00000400000000000000" pitchFamily="2" charset="-78"/>
                            </a:rPr>
                            <a:t>16</a:t>
                          </a:r>
                          <a:endParaRPr lang="en-US" dirty="0">
                            <a:cs typeface="B Nazanin" panose="00000400000000000000" pitchFamily="2" charset="-78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5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r" rtl="1"/>
                          <a:r>
                            <a:rPr lang="fa-IR" dirty="0" smtClean="0">
                              <a:cs typeface="B Nazanin" panose="00000400000000000000" pitchFamily="2" charset="-78"/>
                            </a:rPr>
                            <a:t>سه عدد دریافت کند و مجموع عدد بزرگتر و کوچکتر را نمایش دهد.</a:t>
                          </a:r>
                          <a:endParaRPr lang="en-US" dirty="0">
                            <a:cs typeface="B Nazanin" panose="00000400000000000000" pitchFamily="2" charset="-78"/>
                          </a:endParaRPr>
                        </a:p>
                      </a:txBody>
                      <a:tcPr anchor="ctr"/>
                    </a:tc>
                  </a:tr>
                  <a:tr h="382420">
                    <a:tc>
                      <a:txBody>
                        <a:bodyPr/>
                        <a:lstStyle/>
                        <a:p>
                          <a:pPr algn="ctr" rtl="1"/>
                          <a:r>
                            <a:rPr lang="fa-IR" dirty="0" smtClean="0">
                              <a:cs typeface="B Nazanin" panose="00000400000000000000" pitchFamily="2" charset="-78"/>
                            </a:rPr>
                            <a:t>17</a:t>
                          </a:r>
                          <a:endParaRPr lang="en-US" dirty="0">
                            <a:cs typeface="B Nazanin" panose="00000400000000000000" pitchFamily="2" charset="-78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5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r" rtl="1"/>
                          <a:r>
                            <a:rPr lang="fa-IR" dirty="0" smtClean="0">
                              <a:cs typeface="B Nazanin" panose="00000400000000000000" pitchFamily="2" charset="-78"/>
                            </a:rPr>
                            <a:t>تعداد 3 عدد دریافت نموده و آن ها را به ترتیب از بزرگ به کوچک مرتب نموده و نمایش دهد.</a:t>
                          </a:r>
                          <a:endParaRPr lang="en-US" dirty="0">
                            <a:cs typeface="B Nazanin" panose="00000400000000000000" pitchFamily="2" charset="-78"/>
                          </a:endParaRPr>
                        </a:p>
                      </a:txBody>
                      <a:tcPr anchor="ctr"/>
                    </a:tc>
                  </a:tr>
                  <a:tr h="382420">
                    <a:tc>
                      <a:txBody>
                        <a:bodyPr/>
                        <a:lstStyle/>
                        <a:p>
                          <a:pPr marL="0" algn="ctr" defTabSz="914400" rtl="1" eaLnBrk="1" latinLnBrk="0" hangingPunct="1"/>
                          <a:r>
                            <a:rPr lang="fa-IR" sz="1800" kern="1200" dirty="0" smtClean="0">
                              <a:solidFill>
                                <a:schemeClr val="bg1"/>
                              </a:solidFill>
                              <a:latin typeface="+mn-lt"/>
                              <a:ea typeface="+mn-ea"/>
                              <a:cs typeface="B Nazanin" panose="00000400000000000000" pitchFamily="2" charset="-78"/>
                            </a:rPr>
                            <a:t>18</a:t>
                          </a:r>
                          <a:endParaRPr lang="en-US" sz="1800" kern="1200" dirty="0">
                            <a:solidFill>
                              <a:schemeClr val="bg1"/>
                            </a:solidFill>
                            <a:latin typeface="+mn-lt"/>
                            <a:ea typeface="+mn-ea"/>
                            <a:cs typeface="B Nazanin" panose="00000400000000000000" pitchFamily="2" charset="-78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5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r" defTabSz="914400" rtl="1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fa-IR" sz="1800" kern="1200" dirty="0" smtClean="0">
                              <a:solidFill>
                                <a:schemeClr val="dk1"/>
                              </a:solidFill>
                              <a:latin typeface="+mn-lt"/>
                              <a:ea typeface="+mn-ea"/>
                              <a:cs typeface="B Nazanin" panose="00000400000000000000" pitchFamily="2" charset="-78"/>
                            </a:rPr>
                            <a:t>4 عدد را دریافت کند و به غیر از عدد کوچکتر و بزرگتر دو عدد دیگر را نمایش دهد. </a:t>
                          </a:r>
                        </a:p>
                        <a:p>
                          <a:pPr marL="0" marR="0" lvl="0" indent="0" algn="r" defTabSz="914400" rtl="1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fa-IR" sz="1800" kern="1200" baseline="0" dirty="0" smtClean="0">
                              <a:solidFill>
                                <a:schemeClr val="dk1"/>
                              </a:solidFill>
                              <a:latin typeface="+mn-lt"/>
                              <a:ea typeface="+mn-ea"/>
                              <a:cs typeface="B Nazanin" panose="00000400000000000000" pitchFamily="2" charset="-78"/>
                            </a:rPr>
                            <a:t>    </a:t>
                          </a:r>
                          <a:r>
                            <a:rPr lang="fa-IR" sz="1800" kern="1200" dirty="0" smtClean="0">
                              <a:solidFill>
                                <a:schemeClr val="dk1"/>
                              </a:solidFill>
                              <a:latin typeface="+mn-lt"/>
                              <a:ea typeface="+mn-ea"/>
                              <a:cs typeface="B Nazanin" panose="00000400000000000000" pitchFamily="2" charset="-78"/>
                            </a:rPr>
                            <a:t>مثلا</a:t>
                          </a:r>
                          <a:r>
                            <a:rPr lang="fa-IR" sz="1800" kern="1200" baseline="0" dirty="0" smtClean="0">
                              <a:solidFill>
                                <a:schemeClr val="dk1"/>
                              </a:solidFill>
                              <a:latin typeface="+mn-lt"/>
                              <a:ea typeface="+mn-ea"/>
                              <a:cs typeface="B Nazanin" panose="00000400000000000000" pitchFamily="2" charset="-78"/>
                            </a:rPr>
                            <a:t> </a:t>
                          </a:r>
                          <a:r>
                            <a:rPr lang="fa-IR" sz="1800" kern="1200" dirty="0" smtClean="0">
                              <a:solidFill>
                                <a:schemeClr val="dk1"/>
                              </a:solidFill>
                              <a:latin typeface="+mn-lt"/>
                              <a:ea typeface="+mn-ea"/>
                              <a:cs typeface="B Nazanin" panose="00000400000000000000" pitchFamily="2" charset="-78"/>
                            </a:rPr>
                            <a:t> ورودی:  4 و 2 و 8 و 1     خروجی: 2 و  4</a:t>
                          </a:r>
                          <a:endParaRPr lang="en-US" sz="1800" kern="1200" dirty="0" smtClean="0">
                            <a:solidFill>
                              <a:schemeClr val="dk1"/>
                            </a:solidFill>
                            <a:latin typeface="+mn-lt"/>
                            <a:ea typeface="+mn-ea"/>
                            <a:cs typeface="B Nazanin" panose="00000400000000000000" pitchFamily="2" charset="-78"/>
                          </a:endParaRPr>
                        </a:p>
                      </a:txBody>
                      <a:tcPr anchor="ctr"/>
                    </a:tc>
                  </a:tr>
                  <a:tr h="382420">
                    <a:tc>
                      <a:txBody>
                        <a:bodyPr/>
                        <a:lstStyle/>
                        <a:p>
                          <a:pPr marL="0" algn="ctr" defTabSz="914400" rtl="1" eaLnBrk="1" latinLnBrk="0" hangingPunct="1"/>
                          <a:r>
                            <a:rPr lang="fa-IR" sz="1800" kern="1200" dirty="0" smtClean="0">
                              <a:solidFill>
                                <a:schemeClr val="bg1"/>
                              </a:solidFill>
                              <a:latin typeface="+mn-lt"/>
                              <a:ea typeface="+mn-ea"/>
                              <a:cs typeface="B Nazanin" panose="00000400000000000000" pitchFamily="2" charset="-78"/>
                            </a:rPr>
                            <a:t>19</a:t>
                          </a:r>
                          <a:endParaRPr lang="en-US" sz="1800" kern="1200" dirty="0">
                            <a:solidFill>
                              <a:schemeClr val="bg1"/>
                            </a:solidFill>
                            <a:latin typeface="+mn-lt"/>
                            <a:ea typeface="+mn-ea"/>
                            <a:cs typeface="B Nazanin" panose="00000400000000000000" pitchFamily="2" charset="-78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5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r" defTabSz="914400" rtl="1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ar-SA" sz="1800" kern="1200" dirty="0" smtClean="0">
                              <a:solidFill>
                                <a:schemeClr val="dk1"/>
                              </a:solidFill>
                              <a:latin typeface="+mn-lt"/>
                              <a:ea typeface="+mn-ea"/>
                              <a:cs typeface="B Nazanin" panose="00000400000000000000" pitchFamily="2" charset="-78"/>
                            </a:rPr>
                            <a:t>دریافت طول سه ضلع و </a:t>
                          </a:r>
                          <a:r>
                            <a:rPr lang="fa-IR" sz="1800" kern="1200" dirty="0" smtClean="0">
                              <a:solidFill>
                                <a:schemeClr val="dk1"/>
                              </a:solidFill>
                              <a:latin typeface="+mn-lt"/>
                              <a:ea typeface="+mn-ea"/>
                              <a:cs typeface="B Nazanin" panose="00000400000000000000" pitchFamily="2" charset="-78"/>
                            </a:rPr>
                            <a:t>تعیین </a:t>
                          </a:r>
                          <a:r>
                            <a:rPr lang="ar-SA" sz="1800" kern="1200" dirty="0" smtClean="0">
                              <a:solidFill>
                                <a:schemeClr val="dk1"/>
                              </a:solidFill>
                              <a:latin typeface="+mn-lt"/>
                              <a:ea typeface="+mn-ea"/>
                              <a:cs typeface="B Nazanin" panose="00000400000000000000" pitchFamily="2" charset="-78"/>
                            </a:rPr>
                            <a:t>اینکه آیا می توان با این سه ضلع، مثلث ساخت.</a:t>
                          </a:r>
                          <a:endParaRPr lang="en-US" sz="1800" kern="1200" dirty="0" smtClean="0">
                            <a:solidFill>
                              <a:schemeClr val="dk1"/>
                            </a:solidFill>
                            <a:latin typeface="+mn-lt"/>
                            <a:ea typeface="+mn-ea"/>
                            <a:cs typeface="B Nazanin" panose="00000400000000000000" pitchFamily="2" charset="-78"/>
                          </a:endParaRPr>
                        </a:p>
                      </a:txBody>
                      <a:tcPr anchor="ctr"/>
                    </a:tc>
                  </a:tr>
                  <a:tr h="382420">
                    <a:tc>
                      <a:txBody>
                        <a:bodyPr/>
                        <a:lstStyle/>
                        <a:p>
                          <a:pPr marL="0" algn="ctr" defTabSz="914400" rtl="1" eaLnBrk="1" latinLnBrk="0" hangingPunct="1"/>
                          <a:r>
                            <a:rPr lang="fa-IR" sz="1800" kern="1200" dirty="0" smtClean="0">
                              <a:solidFill>
                                <a:schemeClr val="bg1"/>
                              </a:solidFill>
                              <a:latin typeface="+mn-lt"/>
                              <a:ea typeface="+mn-ea"/>
                              <a:cs typeface="B Nazanin" panose="00000400000000000000" pitchFamily="2" charset="-78"/>
                            </a:rPr>
                            <a:t>20</a:t>
                          </a:r>
                          <a:endParaRPr lang="en-US" sz="1800" kern="1200" dirty="0">
                            <a:solidFill>
                              <a:schemeClr val="bg1"/>
                            </a:solidFill>
                            <a:latin typeface="+mn-lt"/>
                            <a:ea typeface="+mn-ea"/>
                            <a:cs typeface="B Nazanin" panose="00000400000000000000" pitchFamily="2" charset="-78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5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r" defTabSz="914400" rtl="1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fa-IR" sz="1800" kern="1200" dirty="0" smtClean="0">
                              <a:solidFill>
                                <a:schemeClr val="dk1"/>
                              </a:solidFill>
                              <a:latin typeface="+mn-lt"/>
                              <a:ea typeface="+mn-ea"/>
                              <a:cs typeface="B Nazanin" panose="00000400000000000000" pitchFamily="2" charset="-78"/>
                            </a:rPr>
                            <a:t>دریافت عدد یک رقمی و نوشتن معادل حروفی آن.( </a:t>
                          </a:r>
                          <a:r>
                            <a:rPr lang="en-US" sz="1800" kern="1200" dirty="0" smtClean="0">
                              <a:solidFill>
                                <a:schemeClr val="dk1"/>
                              </a:solidFill>
                              <a:latin typeface="+mn-lt"/>
                              <a:ea typeface="+mn-ea"/>
                              <a:cs typeface="B Nazanin" panose="00000400000000000000" pitchFamily="2" charset="-78"/>
                            </a:rPr>
                            <a:t>0</a:t>
                          </a:r>
                          <a:r>
                            <a:rPr lang="en-US" sz="1800" kern="1200" dirty="0" smtClean="0">
                              <a:solidFill>
                                <a:schemeClr val="dk1"/>
                              </a:solidFill>
                              <a:latin typeface="+mn-lt"/>
                              <a:ea typeface="+mn-ea"/>
                              <a:cs typeface="B Nazanin" panose="00000400000000000000" pitchFamily="2" charset="-78"/>
                              <a:sym typeface="Wingdings" panose="05000000000000000000" pitchFamily="2" charset="2"/>
                            </a:rPr>
                            <a:t></a:t>
                          </a:r>
                          <a:r>
                            <a:rPr lang="en-US" sz="1800" kern="1200" dirty="0" smtClean="0">
                              <a:solidFill>
                                <a:schemeClr val="dk1"/>
                              </a:solidFill>
                              <a:latin typeface="+mn-lt"/>
                              <a:ea typeface="+mn-ea"/>
                              <a:cs typeface="B Nazanin" panose="00000400000000000000" pitchFamily="2" charset="-78"/>
                            </a:rPr>
                            <a:t>Zero, 1</a:t>
                          </a:r>
                          <a:r>
                            <a:rPr lang="en-US" sz="1800" kern="1200" dirty="0" smtClean="0">
                              <a:solidFill>
                                <a:schemeClr val="dk1"/>
                              </a:solidFill>
                              <a:latin typeface="+mn-lt"/>
                              <a:ea typeface="+mn-ea"/>
                              <a:cs typeface="B Nazanin" panose="00000400000000000000" pitchFamily="2" charset="-78"/>
                              <a:sym typeface="Wingdings" panose="05000000000000000000" pitchFamily="2" charset="2"/>
                            </a:rPr>
                            <a:t></a:t>
                          </a:r>
                          <a:r>
                            <a:rPr lang="en-US" sz="1800" kern="1200" dirty="0" smtClean="0">
                              <a:solidFill>
                                <a:schemeClr val="dk1"/>
                              </a:solidFill>
                              <a:latin typeface="+mn-lt"/>
                              <a:ea typeface="+mn-ea"/>
                              <a:cs typeface="B Nazanin" panose="00000400000000000000" pitchFamily="2" charset="-78"/>
                            </a:rPr>
                            <a:t>One, …</a:t>
                          </a:r>
                          <a:r>
                            <a:rPr lang="fa-IR" sz="1800" kern="1200" dirty="0" smtClean="0">
                              <a:solidFill>
                                <a:schemeClr val="dk1"/>
                              </a:solidFill>
                              <a:latin typeface="+mn-lt"/>
                              <a:ea typeface="+mn-ea"/>
                              <a:cs typeface="B Nazanin" panose="00000400000000000000" pitchFamily="2" charset="-78"/>
                            </a:rPr>
                            <a:t>)</a:t>
                          </a:r>
                          <a:endParaRPr lang="en-US" sz="1800" kern="1200" dirty="0" smtClean="0">
                            <a:solidFill>
                              <a:schemeClr val="dk1"/>
                            </a:solidFill>
                            <a:latin typeface="+mn-lt"/>
                            <a:ea typeface="+mn-ea"/>
                            <a:cs typeface="B Nazanin" panose="00000400000000000000" pitchFamily="2" charset="-78"/>
                          </a:endParaRPr>
                        </a:p>
                      </a:txBody>
                      <a:tcPr anchor="ctr"/>
                    </a:tc>
                  </a:tr>
                  <a:tr h="382420">
                    <a:tc>
                      <a:txBody>
                        <a:bodyPr/>
                        <a:lstStyle/>
                        <a:p>
                          <a:pPr marL="0" algn="ctr" defTabSz="914400" rtl="1" eaLnBrk="1" latinLnBrk="0" hangingPunct="1"/>
                          <a:r>
                            <a:rPr lang="fa-IR" sz="1800" kern="1200" dirty="0" smtClean="0">
                              <a:solidFill>
                                <a:schemeClr val="bg1"/>
                              </a:solidFill>
                              <a:latin typeface="+mn-lt"/>
                              <a:ea typeface="+mn-ea"/>
                              <a:cs typeface="B Nazanin" panose="00000400000000000000" pitchFamily="2" charset="-78"/>
                            </a:rPr>
                            <a:t>21</a:t>
                          </a:r>
                          <a:endParaRPr lang="en-US" sz="1800" kern="1200" dirty="0">
                            <a:solidFill>
                              <a:schemeClr val="bg1"/>
                            </a:solidFill>
                            <a:latin typeface="+mn-lt"/>
                            <a:ea typeface="+mn-ea"/>
                            <a:cs typeface="B Nazanin" panose="00000400000000000000" pitchFamily="2" charset="-78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5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r" rtl="1"/>
                          <a:r>
                            <a:rPr lang="fa-IR" dirty="0" smtClean="0">
                              <a:cs typeface="B Nazanin" panose="00000400000000000000" pitchFamily="2" charset="-78"/>
                            </a:rPr>
                            <a:t>نام یک کالا را دریافت و 3 بار بنویسد.  برنامه را برای نوشتن </a:t>
                          </a:r>
                          <a:r>
                            <a:rPr lang="en-US" dirty="0" smtClean="0">
                              <a:cs typeface="B Nazanin" panose="00000400000000000000" pitchFamily="2" charset="-78"/>
                            </a:rPr>
                            <a:t>n </a:t>
                          </a:r>
                          <a:r>
                            <a:rPr lang="fa-IR" dirty="0" smtClean="0">
                              <a:cs typeface="B Nazanin" panose="00000400000000000000" pitchFamily="2" charset="-78"/>
                            </a:rPr>
                            <a:t> بار تغییر دهید. (</a:t>
                          </a:r>
                          <a:r>
                            <a:rPr lang="en-US" baseline="0" dirty="0" smtClean="0">
                              <a:cs typeface="B Nazanin" panose="00000400000000000000" pitchFamily="2" charset="-78"/>
                            </a:rPr>
                            <a:t> n</a:t>
                          </a:r>
                          <a:r>
                            <a:rPr lang="fa-IR" baseline="0" dirty="0" smtClean="0">
                              <a:cs typeface="B Nazanin" panose="00000400000000000000" pitchFamily="2" charset="-78"/>
                            </a:rPr>
                            <a:t> از ورودی دریافت شود)</a:t>
                          </a:r>
                          <a:endParaRPr lang="fa-IR" dirty="0" smtClean="0">
                            <a:cs typeface="B Nazanin" panose="00000400000000000000" pitchFamily="2" charset="-78"/>
                          </a:endParaRPr>
                        </a:p>
                      </a:txBody>
                      <a:tcPr anchor="ctr"/>
                    </a:tc>
                  </a:tr>
                  <a:tr h="382420">
                    <a:tc>
                      <a:txBody>
                        <a:bodyPr/>
                        <a:lstStyle/>
                        <a:p>
                          <a:pPr marL="0" algn="ctr" defTabSz="914400" rtl="1" eaLnBrk="1" latinLnBrk="0" hangingPunct="1"/>
                          <a:r>
                            <a:rPr lang="fa-IR" sz="1800" kern="1200" dirty="0" smtClean="0">
                              <a:solidFill>
                                <a:schemeClr val="bg1"/>
                              </a:solidFill>
                              <a:latin typeface="+mn-lt"/>
                              <a:ea typeface="+mn-ea"/>
                              <a:cs typeface="B Nazanin" panose="00000400000000000000" pitchFamily="2" charset="-78"/>
                            </a:rPr>
                            <a:t>22</a:t>
                          </a:r>
                          <a:endParaRPr lang="en-US" sz="1800" kern="1200" dirty="0">
                            <a:solidFill>
                              <a:schemeClr val="bg1"/>
                            </a:solidFill>
                            <a:latin typeface="+mn-lt"/>
                            <a:ea typeface="+mn-ea"/>
                            <a:cs typeface="B Nazanin" panose="00000400000000000000" pitchFamily="2" charset="-78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5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r" rtl="1"/>
                          <a:r>
                            <a:rPr lang="fa-IR" u="sng" dirty="0" smtClean="0">
                              <a:cs typeface="B Nazanin" panose="00000400000000000000" pitchFamily="2" charset="-78"/>
                            </a:rPr>
                            <a:t>مجموع</a:t>
                          </a:r>
                          <a:r>
                            <a:rPr lang="fa-IR" dirty="0" smtClean="0">
                              <a:cs typeface="B Nazanin" panose="00000400000000000000" pitchFamily="2" charset="-78"/>
                            </a:rPr>
                            <a:t> اعداد صحیح </a:t>
                          </a:r>
                          <a:r>
                            <a:rPr lang="fa-IR" u="sng" dirty="0" smtClean="0">
                              <a:cs typeface="B Nazanin" panose="00000400000000000000" pitchFamily="2" charset="-78"/>
                            </a:rPr>
                            <a:t>دورقمی </a:t>
                          </a:r>
                        </a:p>
                      </a:txBody>
                      <a:tcPr anchor="ctr"/>
                    </a:tc>
                  </a:tr>
                  <a:tr h="382420">
                    <a:tc>
                      <a:txBody>
                        <a:bodyPr/>
                        <a:lstStyle/>
                        <a:p>
                          <a:pPr marL="0" algn="ctr" defTabSz="914400" rtl="1" eaLnBrk="1" latinLnBrk="0" hangingPunct="1"/>
                          <a:r>
                            <a:rPr lang="fa-IR" sz="1800" kern="1200" dirty="0" smtClean="0">
                              <a:solidFill>
                                <a:schemeClr val="bg1"/>
                              </a:solidFill>
                              <a:latin typeface="+mn-lt"/>
                              <a:ea typeface="+mn-ea"/>
                              <a:cs typeface="B Nazanin" panose="00000400000000000000" pitchFamily="2" charset="-78"/>
                            </a:rPr>
                            <a:t>23</a:t>
                          </a:r>
                          <a:endParaRPr lang="en-US" sz="1800" kern="1200" dirty="0">
                            <a:solidFill>
                              <a:schemeClr val="bg1"/>
                            </a:solidFill>
                            <a:latin typeface="+mn-lt"/>
                            <a:ea typeface="+mn-ea"/>
                            <a:cs typeface="B Nazanin" panose="00000400000000000000" pitchFamily="2" charset="-78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5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r" rtl="1"/>
                          <a:r>
                            <a:rPr lang="fa-IR" u="none" dirty="0" smtClean="0">
                              <a:cs typeface="B Nazanin" panose="00000400000000000000" pitchFamily="2" charset="-78"/>
                            </a:rPr>
                            <a:t>دریافت</a:t>
                          </a:r>
                          <a:r>
                            <a:rPr lang="fa-IR" u="none" baseline="0" dirty="0" smtClean="0">
                              <a:cs typeface="B Nazanin" panose="00000400000000000000" pitchFamily="2" charset="-78"/>
                            </a:rPr>
                            <a:t> ضرایب معادله درجه 2 (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n-US" i="1" u="none" baseline="0" smtClean="0">
                                      <a:latin typeface="Cambria Math" panose="02040503050406030204" pitchFamily="18" charset="0"/>
                                      <a:cs typeface="B Nazanin" panose="00000400000000000000" pitchFamily="2" charset="-78"/>
                                    </a:rPr>
                                  </m:ctrlPr>
                                </m:sSupPr>
                                <m:e>
                                  <m:r>
                                    <a:rPr lang="en-US" i="1" u="none" baseline="0" smtClean="0">
                                      <a:latin typeface="Cambria Math" panose="02040503050406030204" pitchFamily="18" charset="0"/>
                                      <a:cs typeface="B Nazanin" panose="00000400000000000000" pitchFamily="2" charset="-78"/>
                                    </a:rPr>
                                    <m:t>𝑎</m:t>
                                  </m:r>
                                  <m:r>
                                    <a:rPr lang="en-US" b="0" i="1" u="none" baseline="0" smtClean="0">
                                      <a:latin typeface="Cambria Math" panose="02040503050406030204" pitchFamily="18" charset="0"/>
                                      <a:cs typeface="B Nazanin" panose="00000400000000000000" pitchFamily="2" charset="-78"/>
                                    </a:rPr>
                                    <m:t>𝑥</m:t>
                                  </m:r>
                                </m:e>
                                <m:sup>
                                  <m:r>
                                    <a:rPr lang="en-US" i="1" u="none" baseline="0" smtClean="0">
                                      <a:latin typeface="Cambria Math" panose="02040503050406030204" pitchFamily="18" charset="0"/>
                                      <a:cs typeface="B Nazanin" panose="00000400000000000000" pitchFamily="2" charset="-78"/>
                                    </a:rPr>
                                    <m:t>2</m:t>
                                  </m:r>
                                </m:sup>
                              </m:sSup>
                              <m:r>
                                <a:rPr lang="en-US" i="1" u="none" baseline="0" smtClean="0">
                                  <a:latin typeface="Cambria Math" panose="02040503050406030204" pitchFamily="18" charset="0"/>
                                  <a:cs typeface="B Nazanin" panose="00000400000000000000" pitchFamily="2" charset="-78"/>
                                </a:rPr>
                                <m:t>+</m:t>
                              </m:r>
                              <m:r>
                                <a:rPr lang="en-US" i="1" u="none" baseline="0" smtClean="0">
                                  <a:latin typeface="Cambria Math" panose="02040503050406030204" pitchFamily="18" charset="0"/>
                                  <a:cs typeface="B Nazanin" panose="00000400000000000000" pitchFamily="2" charset="-78"/>
                                </a:rPr>
                                <m:t>𝑏𝑥</m:t>
                              </m:r>
                              <m:r>
                                <a:rPr lang="en-US" b="0" i="1" u="none" baseline="0" smtClean="0">
                                  <a:latin typeface="Cambria Math" panose="02040503050406030204" pitchFamily="18" charset="0"/>
                                  <a:cs typeface="B Nazanin" panose="00000400000000000000" pitchFamily="2" charset="-78"/>
                                </a:rPr>
                                <m:t>+</m:t>
                              </m:r>
                              <m:r>
                                <a:rPr lang="en-US" b="0" i="1" u="none" baseline="0" smtClean="0">
                                  <a:latin typeface="Cambria Math" panose="02040503050406030204" pitchFamily="18" charset="0"/>
                                  <a:cs typeface="B Nazanin" panose="00000400000000000000" pitchFamily="2" charset="-78"/>
                                </a:rPr>
                                <m:t>𝑐</m:t>
                              </m:r>
                              <m:r>
                                <a:rPr lang="en-US" b="0" i="1" u="none" baseline="0" smtClean="0">
                                  <a:latin typeface="Cambria Math" panose="02040503050406030204" pitchFamily="18" charset="0"/>
                                  <a:cs typeface="B Nazanin" panose="00000400000000000000" pitchFamily="2" charset="-78"/>
                                </a:rPr>
                                <m:t>=</m:t>
                              </m:r>
                              <m:r>
                                <a:rPr lang="en-US" b="0" i="1" u="none" baseline="0" smtClean="0">
                                  <a:latin typeface="Cambria Math" panose="02040503050406030204" pitchFamily="18" charset="0"/>
                                  <a:cs typeface="B Nazanin" panose="00000400000000000000" pitchFamily="2" charset="-78"/>
                                </a:rPr>
                                <m:t>0</m:t>
                              </m:r>
                            </m:oMath>
                          </a14:m>
                          <a:r>
                            <a:rPr lang="fa-IR" u="none" baseline="0" dirty="0" smtClean="0">
                              <a:cs typeface="B Nazanin" panose="00000400000000000000" pitchFamily="2" charset="-78"/>
                            </a:rPr>
                            <a:t>) و محاسبه ریشه های آن در صورت وجود.</a:t>
                          </a:r>
                        </a:p>
                        <a:p>
                          <a:pPr algn="r" rtl="1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i="1" u="none" smtClean="0">
                                    <a:latin typeface="Cambria Math" panose="02040503050406030204" pitchFamily="18" charset="0"/>
                                    <a:cs typeface="B Nazanin" panose="00000400000000000000" pitchFamily="2" charset="-78"/>
                                  </a:rPr>
                                  <m:t>𝑥</m:t>
                                </m:r>
                                <m:r>
                                  <a:rPr lang="en-US" i="1" u="none" smtClean="0">
                                    <a:latin typeface="Cambria Math" panose="02040503050406030204" pitchFamily="18" charset="0"/>
                                    <a:cs typeface="B Nazanin" panose="00000400000000000000" pitchFamily="2" charset="-78"/>
                                  </a:rPr>
                                  <m:t>=</m:t>
                                </m:r>
                                <m:f>
                                  <m:fPr>
                                    <m:ctrlPr>
                                      <a:rPr lang="en-US" i="1" u="none" smtClean="0">
                                        <a:latin typeface="Cambria Math" panose="02040503050406030204" pitchFamily="18" charset="0"/>
                                        <a:cs typeface="B Nazanin" panose="00000400000000000000" pitchFamily="2" charset="-78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i="1" u="none" smtClean="0">
                                        <a:latin typeface="Cambria Math" panose="02040503050406030204" pitchFamily="18" charset="0"/>
                                        <a:cs typeface="B Nazanin" panose="00000400000000000000" pitchFamily="2" charset="-78"/>
                                      </a:rPr>
                                      <m:t>−</m:t>
                                    </m:r>
                                    <m:r>
                                      <a:rPr lang="en-US" i="1" u="none" smtClean="0">
                                        <a:latin typeface="Cambria Math" panose="02040503050406030204" pitchFamily="18" charset="0"/>
                                        <a:cs typeface="B Nazanin" panose="00000400000000000000" pitchFamily="2" charset="-78"/>
                                      </a:rPr>
                                      <m:t>𝑏</m:t>
                                    </m:r>
                                    <m:r>
                                      <a:rPr lang="en-US" i="1" u="none" smtClean="0">
                                        <a:latin typeface="Cambria Math" panose="02040503050406030204" pitchFamily="18" charset="0"/>
                                        <a:cs typeface="B Nazanin" panose="00000400000000000000" pitchFamily="2" charset="-78"/>
                                      </a:rPr>
                                      <m:t>±</m:t>
                                    </m:r>
                                    <m:rad>
                                      <m:radPr>
                                        <m:degHide m:val="on"/>
                                        <m:ctrlPr>
                                          <a:rPr lang="en-US" i="1" u="none" smtClean="0">
                                            <a:latin typeface="Cambria Math" panose="02040503050406030204" pitchFamily="18" charset="0"/>
                                            <a:cs typeface="B Nazanin" panose="00000400000000000000" pitchFamily="2" charset="-78"/>
                                          </a:rPr>
                                        </m:ctrlPr>
                                      </m:radPr>
                                      <m:deg/>
                                      <m:e>
                                        <m:sSup>
                                          <m:sSupPr>
                                            <m:ctrlPr>
                                              <a:rPr lang="en-US" i="1" u="none" smtClean="0">
                                                <a:latin typeface="Cambria Math" panose="02040503050406030204" pitchFamily="18" charset="0"/>
                                                <a:cs typeface="B Nazanin" panose="00000400000000000000" pitchFamily="2" charset="-78"/>
                                              </a:rPr>
                                            </m:ctrlPr>
                                          </m:sSupPr>
                                          <m:e>
                                            <m:r>
                                              <a:rPr lang="en-US" i="1" u="none" smtClean="0">
                                                <a:latin typeface="Cambria Math" panose="02040503050406030204" pitchFamily="18" charset="0"/>
                                                <a:cs typeface="B Nazanin" panose="00000400000000000000" pitchFamily="2" charset="-78"/>
                                              </a:rPr>
                                              <m:t>𝑏</m:t>
                                            </m:r>
                                          </m:e>
                                          <m:sup>
                                            <m:r>
                                              <a:rPr lang="en-US" i="1" u="none" smtClean="0">
                                                <a:latin typeface="Cambria Math" panose="02040503050406030204" pitchFamily="18" charset="0"/>
                                                <a:cs typeface="B Nazanin" panose="00000400000000000000" pitchFamily="2" charset="-78"/>
                                              </a:rPr>
                                              <m:t>2</m:t>
                                            </m:r>
                                          </m:sup>
                                        </m:sSup>
                                        <m:r>
                                          <a:rPr lang="en-US" i="1" u="none" smtClean="0">
                                            <a:latin typeface="Cambria Math" panose="02040503050406030204" pitchFamily="18" charset="0"/>
                                            <a:cs typeface="B Nazanin" panose="00000400000000000000" pitchFamily="2" charset="-78"/>
                                          </a:rPr>
                                          <m:t>−</m:t>
                                        </m:r>
                                        <m:r>
                                          <a:rPr lang="en-US" i="1" u="none" smtClean="0">
                                            <a:latin typeface="Cambria Math" panose="02040503050406030204" pitchFamily="18" charset="0"/>
                                            <a:cs typeface="B Nazanin" panose="00000400000000000000" pitchFamily="2" charset="-78"/>
                                          </a:rPr>
                                          <m:t>4</m:t>
                                        </m:r>
                                        <m:r>
                                          <a:rPr lang="en-US" i="1" u="none" smtClean="0">
                                            <a:latin typeface="Cambria Math" panose="02040503050406030204" pitchFamily="18" charset="0"/>
                                            <a:cs typeface="B Nazanin" panose="00000400000000000000" pitchFamily="2" charset="-78"/>
                                          </a:rPr>
                                          <m:t>𝑎𝑐</m:t>
                                        </m:r>
                                      </m:e>
                                    </m:rad>
                                  </m:num>
                                  <m:den>
                                    <m:r>
                                      <a:rPr lang="en-US" i="1" u="none" smtClean="0">
                                        <a:latin typeface="Cambria Math" panose="02040503050406030204" pitchFamily="18" charset="0"/>
                                        <a:cs typeface="B Nazanin" panose="00000400000000000000" pitchFamily="2" charset="-78"/>
                                      </a:rPr>
                                      <m:t>2</m:t>
                                    </m:r>
                                    <m:r>
                                      <a:rPr lang="en-US" i="1" u="none" smtClean="0">
                                        <a:latin typeface="Cambria Math" panose="02040503050406030204" pitchFamily="18" charset="0"/>
                                        <a:cs typeface="B Nazanin" panose="00000400000000000000" pitchFamily="2" charset="-78"/>
                                      </a:rPr>
                                      <m:t>𝑎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fa-IR" u="none" dirty="0" smtClean="0">
                            <a:cs typeface="B Nazanin" panose="00000400000000000000" pitchFamily="2" charset="-78"/>
                          </a:endParaRPr>
                        </a:p>
                      </a:txBody>
                      <a:tcPr anchor="ctr"/>
                    </a:tc>
                  </a:tr>
                  <a:tr h="382420">
                    <a:tc>
                      <a:txBody>
                        <a:bodyPr/>
                        <a:lstStyle/>
                        <a:p>
                          <a:pPr marL="0" algn="ctr" defTabSz="914400" rtl="1" eaLnBrk="1" latinLnBrk="0" hangingPunct="1"/>
                          <a:r>
                            <a:rPr lang="fa-IR" sz="1800" kern="1200" dirty="0" smtClean="0">
                              <a:solidFill>
                                <a:schemeClr val="bg1"/>
                              </a:solidFill>
                              <a:latin typeface="+mn-lt"/>
                              <a:ea typeface="+mn-ea"/>
                              <a:cs typeface="B Nazanin" panose="00000400000000000000" pitchFamily="2" charset="-78"/>
                            </a:rPr>
                            <a:t>24</a:t>
                          </a:r>
                          <a:endParaRPr lang="en-US" sz="1800" kern="1200" dirty="0">
                            <a:solidFill>
                              <a:schemeClr val="bg1"/>
                            </a:solidFill>
                            <a:latin typeface="+mn-lt"/>
                            <a:ea typeface="+mn-ea"/>
                            <a:cs typeface="B Nazanin" panose="00000400000000000000" pitchFamily="2" charset="-78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5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r" rtl="1"/>
                          <a:r>
                            <a:rPr lang="fa-IR" u="none" dirty="0" smtClean="0">
                              <a:cs typeface="B Nazanin" panose="00000400000000000000" pitchFamily="2" charset="-78"/>
                            </a:rPr>
                            <a:t>برنامه محاسبه ریشه های معادله درجه دو را بدون </a:t>
                          </a:r>
                          <a:r>
                            <a:rPr lang="en-US" u="none" dirty="0" smtClean="0">
                              <a:cs typeface="B Nazanin" panose="00000400000000000000" pitchFamily="2" charset="-78"/>
                            </a:rPr>
                            <a:t>if </a:t>
                          </a:r>
                          <a:r>
                            <a:rPr lang="fa-IR" u="none" dirty="0" smtClean="0">
                              <a:cs typeface="B Nazanin" panose="00000400000000000000" pitchFamily="2" charset="-78"/>
                            </a:rPr>
                            <a:t> بنوسیسد.</a:t>
                          </a:r>
                        </a:p>
                      </a:txBody>
                      <a:tcPr anchor="ctr"/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4" name="Table 3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500361207"/>
                  </p:ext>
                </p:extLst>
              </p:nvPr>
            </p:nvGraphicFramePr>
            <p:xfrm>
              <a:off x="76200" y="76203"/>
              <a:ext cx="8991600" cy="6040518"/>
            </p:xfrm>
            <a:graphic>
              <a:graphicData uri="http://schemas.openxmlformats.org/drawingml/2006/table">
                <a:tbl>
                  <a:tblPr rtl="1" firstRow="1" firstCol="1" bandRow="1">
                    <a:tableStyleId>{21E4AEA4-8DFA-4A89-87EB-49C32662AFE0}</a:tableStyleId>
                  </a:tblPr>
                  <a:tblGrid>
                    <a:gridCol w="491836"/>
                    <a:gridCol w="8499764"/>
                  </a:tblGrid>
                  <a:tr h="365760">
                    <a:tc gridSpan="2">
                      <a:txBody>
                        <a:bodyPr/>
                        <a:lstStyle/>
                        <a:p>
                          <a:pPr algn="ctr" rtl="1"/>
                          <a:r>
                            <a:rPr lang="fa-IR" dirty="0" smtClean="0">
                              <a:cs typeface="B Titr" panose="00000700000000000000" pitchFamily="2" charset="-78"/>
                            </a:rPr>
                            <a:t>تمرینات</a:t>
                          </a:r>
                          <a:endParaRPr lang="en-US" dirty="0">
                            <a:cs typeface="B Titr" panose="00000700000000000000" pitchFamily="2" charset="-78"/>
                          </a:endParaRPr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</a:tr>
                  <a:tr h="382420">
                    <a:tc>
                      <a:txBody>
                        <a:bodyPr/>
                        <a:lstStyle/>
                        <a:p>
                          <a:pPr algn="ctr" rtl="1"/>
                          <a:r>
                            <a:rPr lang="fa-IR" dirty="0" smtClean="0">
                              <a:cs typeface="B Nazanin" panose="00000400000000000000" pitchFamily="2" charset="-78"/>
                            </a:rPr>
                            <a:t>13</a:t>
                          </a:r>
                          <a:endParaRPr lang="en-US" dirty="0">
                            <a:cs typeface="B Nazanin" panose="00000400000000000000" pitchFamily="2" charset="-78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5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r" rtl="1"/>
                          <a:r>
                            <a:rPr lang="fa-IR" dirty="0" smtClean="0">
                              <a:cs typeface="B Nazanin" panose="00000400000000000000" pitchFamily="2" charset="-78"/>
                            </a:rPr>
                            <a:t>یک عدد دریافت کند درصورتیکه عدد بین 0 تا 20 نباشد پیغام خطا بدهد.</a:t>
                          </a:r>
                        </a:p>
                      </a:txBody>
                      <a:tcPr anchor="ctr"/>
                    </a:tc>
                  </a:tr>
                  <a:tr h="382420">
                    <a:tc>
                      <a:txBody>
                        <a:bodyPr/>
                        <a:lstStyle/>
                        <a:p>
                          <a:pPr algn="ctr" rtl="1"/>
                          <a:r>
                            <a:rPr lang="fa-IR" dirty="0" smtClean="0">
                              <a:cs typeface="B Nazanin" panose="00000400000000000000" pitchFamily="2" charset="-78"/>
                            </a:rPr>
                            <a:t>14</a:t>
                          </a:r>
                          <a:endParaRPr lang="en-US" dirty="0">
                            <a:cs typeface="B Nazanin" panose="00000400000000000000" pitchFamily="2" charset="-78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5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lvl="0" algn="r" defTabSz="914400" rtl="1" eaLnBrk="1" latinLnBrk="0" hangingPunct="1"/>
                          <a:r>
                            <a:rPr lang="fa-IR" sz="1800" kern="1200" dirty="0" smtClean="0">
                              <a:solidFill>
                                <a:schemeClr val="dk1"/>
                              </a:solidFill>
                              <a:latin typeface="+mn-lt"/>
                              <a:ea typeface="+mn-ea"/>
                              <a:cs typeface="B Nazanin" panose="00000400000000000000" pitchFamily="2" charset="-78"/>
                            </a:rPr>
                            <a:t>دوعدد دریافت کند و عدد بزرگتر را به توان 2 برساند و نمایش دهد.</a:t>
                          </a:r>
                        </a:p>
                      </a:txBody>
                      <a:tcPr anchor="ctr"/>
                    </a:tc>
                  </a:tr>
                  <a:tr h="640080">
                    <a:tc>
                      <a:txBody>
                        <a:bodyPr/>
                        <a:lstStyle/>
                        <a:p>
                          <a:pPr algn="ctr" rtl="1"/>
                          <a:r>
                            <a:rPr lang="fa-IR" dirty="0" smtClean="0">
                              <a:cs typeface="B Nazanin" panose="00000400000000000000" pitchFamily="2" charset="-78"/>
                            </a:rPr>
                            <a:t>15</a:t>
                          </a:r>
                          <a:endParaRPr lang="en-US" dirty="0">
                            <a:cs typeface="B Nazanin" panose="00000400000000000000" pitchFamily="2" charset="-78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5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r" rtl="1"/>
                          <a:r>
                            <a:rPr lang="fa-IR" dirty="0" smtClean="0">
                              <a:cs typeface="B Nazanin" panose="00000400000000000000" pitchFamily="2" charset="-78"/>
                            </a:rPr>
                            <a:t>تعداد 3 عدد مختلف از ورودی دریافت کرده و عدد وسطی(نه کوچکتر و نه بزرگتر) را نمایش دهد. </a:t>
                          </a:r>
                        </a:p>
                        <a:p>
                          <a:pPr algn="r" rtl="1"/>
                          <a:r>
                            <a:rPr lang="fa-IR" dirty="0" smtClean="0">
                              <a:cs typeface="B Nazanin" panose="00000400000000000000" pitchFamily="2" charset="-78"/>
                            </a:rPr>
                            <a:t>   مثلا دریافت 3 و 7 و 1 و نمایش  3</a:t>
                          </a:r>
                          <a:endParaRPr lang="en-US" dirty="0">
                            <a:cs typeface="B Nazanin" panose="00000400000000000000" pitchFamily="2" charset="-78"/>
                          </a:endParaRPr>
                        </a:p>
                      </a:txBody>
                      <a:tcPr anchor="ctr"/>
                    </a:tc>
                  </a:tr>
                  <a:tr h="382420">
                    <a:tc>
                      <a:txBody>
                        <a:bodyPr/>
                        <a:lstStyle/>
                        <a:p>
                          <a:pPr algn="ctr" rtl="1"/>
                          <a:r>
                            <a:rPr lang="fa-IR" dirty="0" smtClean="0">
                              <a:cs typeface="B Nazanin" panose="00000400000000000000" pitchFamily="2" charset="-78"/>
                            </a:rPr>
                            <a:t>16</a:t>
                          </a:r>
                          <a:endParaRPr lang="en-US" dirty="0">
                            <a:cs typeface="B Nazanin" panose="00000400000000000000" pitchFamily="2" charset="-78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5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r" rtl="1"/>
                          <a:r>
                            <a:rPr lang="fa-IR" dirty="0" smtClean="0">
                              <a:cs typeface="B Nazanin" panose="00000400000000000000" pitchFamily="2" charset="-78"/>
                            </a:rPr>
                            <a:t>سه عدد دریافت کند و مجموع عدد بزرگتر و کوچکتر را نمایش دهد.</a:t>
                          </a:r>
                          <a:endParaRPr lang="en-US" dirty="0">
                            <a:cs typeface="B Nazanin" panose="00000400000000000000" pitchFamily="2" charset="-78"/>
                          </a:endParaRPr>
                        </a:p>
                      </a:txBody>
                      <a:tcPr anchor="ctr"/>
                    </a:tc>
                  </a:tr>
                  <a:tr h="382420">
                    <a:tc>
                      <a:txBody>
                        <a:bodyPr/>
                        <a:lstStyle/>
                        <a:p>
                          <a:pPr algn="ctr" rtl="1"/>
                          <a:r>
                            <a:rPr lang="fa-IR" dirty="0" smtClean="0">
                              <a:cs typeface="B Nazanin" panose="00000400000000000000" pitchFamily="2" charset="-78"/>
                            </a:rPr>
                            <a:t>17</a:t>
                          </a:r>
                          <a:endParaRPr lang="en-US" dirty="0">
                            <a:cs typeface="B Nazanin" panose="00000400000000000000" pitchFamily="2" charset="-78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5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r" rtl="1"/>
                          <a:r>
                            <a:rPr lang="fa-IR" dirty="0" smtClean="0">
                              <a:cs typeface="B Nazanin" panose="00000400000000000000" pitchFamily="2" charset="-78"/>
                            </a:rPr>
                            <a:t>تعداد 3 عدد دریافت نموده و آن ها را به ترتیب از بزرگ به کوچک مرتب نموده و نمایش دهد.</a:t>
                          </a:r>
                          <a:endParaRPr lang="en-US" dirty="0">
                            <a:cs typeface="B Nazanin" panose="00000400000000000000" pitchFamily="2" charset="-78"/>
                          </a:endParaRPr>
                        </a:p>
                      </a:txBody>
                      <a:tcPr anchor="ctr"/>
                    </a:tc>
                  </a:tr>
                  <a:tr h="640080">
                    <a:tc>
                      <a:txBody>
                        <a:bodyPr/>
                        <a:lstStyle/>
                        <a:p>
                          <a:pPr marL="0" algn="ctr" defTabSz="914400" rtl="1" eaLnBrk="1" latinLnBrk="0" hangingPunct="1"/>
                          <a:r>
                            <a:rPr lang="fa-IR" sz="1800" kern="1200" dirty="0" smtClean="0">
                              <a:solidFill>
                                <a:schemeClr val="bg1"/>
                              </a:solidFill>
                              <a:latin typeface="+mn-lt"/>
                              <a:ea typeface="+mn-ea"/>
                              <a:cs typeface="B Nazanin" panose="00000400000000000000" pitchFamily="2" charset="-78"/>
                            </a:rPr>
                            <a:t>18</a:t>
                          </a:r>
                          <a:endParaRPr lang="en-US" sz="1800" kern="1200" dirty="0">
                            <a:solidFill>
                              <a:schemeClr val="bg1"/>
                            </a:solidFill>
                            <a:latin typeface="+mn-lt"/>
                            <a:ea typeface="+mn-ea"/>
                            <a:cs typeface="B Nazanin" panose="00000400000000000000" pitchFamily="2" charset="-78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5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r" defTabSz="914400" rtl="1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fa-IR" sz="1800" kern="1200" dirty="0" smtClean="0">
                              <a:solidFill>
                                <a:schemeClr val="dk1"/>
                              </a:solidFill>
                              <a:latin typeface="+mn-lt"/>
                              <a:ea typeface="+mn-ea"/>
                              <a:cs typeface="B Nazanin" panose="00000400000000000000" pitchFamily="2" charset="-78"/>
                            </a:rPr>
                            <a:t>4 عدد را دریافت کند و به غیر از عدد کوچکتر و بزرگتر دو عدد دیگر را نمایش دهد. </a:t>
                          </a:r>
                        </a:p>
                        <a:p>
                          <a:pPr marL="0" marR="0" lvl="0" indent="0" algn="r" defTabSz="914400" rtl="1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fa-IR" sz="1800" kern="1200" baseline="0" dirty="0" smtClean="0">
                              <a:solidFill>
                                <a:schemeClr val="dk1"/>
                              </a:solidFill>
                              <a:latin typeface="+mn-lt"/>
                              <a:ea typeface="+mn-ea"/>
                              <a:cs typeface="B Nazanin" panose="00000400000000000000" pitchFamily="2" charset="-78"/>
                            </a:rPr>
                            <a:t>    </a:t>
                          </a:r>
                          <a:r>
                            <a:rPr lang="fa-IR" sz="1800" kern="1200" dirty="0" smtClean="0">
                              <a:solidFill>
                                <a:schemeClr val="dk1"/>
                              </a:solidFill>
                              <a:latin typeface="+mn-lt"/>
                              <a:ea typeface="+mn-ea"/>
                              <a:cs typeface="B Nazanin" panose="00000400000000000000" pitchFamily="2" charset="-78"/>
                            </a:rPr>
                            <a:t>مثلا</a:t>
                          </a:r>
                          <a:r>
                            <a:rPr lang="fa-IR" sz="1800" kern="1200" baseline="0" dirty="0" smtClean="0">
                              <a:solidFill>
                                <a:schemeClr val="dk1"/>
                              </a:solidFill>
                              <a:latin typeface="+mn-lt"/>
                              <a:ea typeface="+mn-ea"/>
                              <a:cs typeface="B Nazanin" panose="00000400000000000000" pitchFamily="2" charset="-78"/>
                            </a:rPr>
                            <a:t> </a:t>
                          </a:r>
                          <a:r>
                            <a:rPr lang="fa-IR" sz="1800" kern="1200" dirty="0" smtClean="0">
                              <a:solidFill>
                                <a:schemeClr val="dk1"/>
                              </a:solidFill>
                              <a:latin typeface="+mn-lt"/>
                              <a:ea typeface="+mn-ea"/>
                              <a:cs typeface="B Nazanin" panose="00000400000000000000" pitchFamily="2" charset="-78"/>
                            </a:rPr>
                            <a:t> ورودی:  4 و 2 و 8 و 1     خروجی: 2 و  4</a:t>
                          </a:r>
                          <a:endParaRPr lang="en-US" sz="1800" kern="1200" dirty="0" smtClean="0">
                            <a:solidFill>
                              <a:schemeClr val="dk1"/>
                            </a:solidFill>
                            <a:latin typeface="+mn-lt"/>
                            <a:ea typeface="+mn-ea"/>
                            <a:cs typeface="B Nazanin" panose="00000400000000000000" pitchFamily="2" charset="-78"/>
                          </a:endParaRPr>
                        </a:p>
                      </a:txBody>
                      <a:tcPr anchor="ctr"/>
                    </a:tc>
                  </a:tr>
                  <a:tr h="382420">
                    <a:tc>
                      <a:txBody>
                        <a:bodyPr/>
                        <a:lstStyle/>
                        <a:p>
                          <a:pPr marL="0" algn="ctr" defTabSz="914400" rtl="1" eaLnBrk="1" latinLnBrk="0" hangingPunct="1"/>
                          <a:r>
                            <a:rPr lang="fa-IR" sz="1800" kern="1200" dirty="0" smtClean="0">
                              <a:solidFill>
                                <a:schemeClr val="bg1"/>
                              </a:solidFill>
                              <a:latin typeface="+mn-lt"/>
                              <a:ea typeface="+mn-ea"/>
                              <a:cs typeface="B Nazanin" panose="00000400000000000000" pitchFamily="2" charset="-78"/>
                            </a:rPr>
                            <a:t>19</a:t>
                          </a:r>
                          <a:endParaRPr lang="en-US" sz="1800" kern="1200" dirty="0">
                            <a:solidFill>
                              <a:schemeClr val="bg1"/>
                            </a:solidFill>
                            <a:latin typeface="+mn-lt"/>
                            <a:ea typeface="+mn-ea"/>
                            <a:cs typeface="B Nazanin" panose="00000400000000000000" pitchFamily="2" charset="-78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5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r" defTabSz="914400" rtl="1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ar-SA" sz="1800" kern="1200" dirty="0" smtClean="0">
                              <a:solidFill>
                                <a:schemeClr val="dk1"/>
                              </a:solidFill>
                              <a:latin typeface="+mn-lt"/>
                              <a:ea typeface="+mn-ea"/>
                              <a:cs typeface="B Nazanin" panose="00000400000000000000" pitchFamily="2" charset="-78"/>
                            </a:rPr>
                            <a:t>دریافت طول سه ضلع و </a:t>
                          </a:r>
                          <a:r>
                            <a:rPr lang="fa-IR" sz="1800" kern="1200" dirty="0" smtClean="0">
                              <a:solidFill>
                                <a:schemeClr val="dk1"/>
                              </a:solidFill>
                              <a:latin typeface="+mn-lt"/>
                              <a:ea typeface="+mn-ea"/>
                              <a:cs typeface="B Nazanin" panose="00000400000000000000" pitchFamily="2" charset="-78"/>
                            </a:rPr>
                            <a:t>تعیین </a:t>
                          </a:r>
                          <a:r>
                            <a:rPr lang="ar-SA" sz="1800" kern="1200" dirty="0" smtClean="0">
                              <a:solidFill>
                                <a:schemeClr val="dk1"/>
                              </a:solidFill>
                              <a:latin typeface="+mn-lt"/>
                              <a:ea typeface="+mn-ea"/>
                              <a:cs typeface="B Nazanin" panose="00000400000000000000" pitchFamily="2" charset="-78"/>
                            </a:rPr>
                            <a:t>اینکه آیا می توان با این سه ضلع، مثلث ساخت.</a:t>
                          </a:r>
                          <a:endParaRPr lang="en-US" sz="1800" kern="1200" dirty="0" smtClean="0">
                            <a:solidFill>
                              <a:schemeClr val="dk1"/>
                            </a:solidFill>
                            <a:latin typeface="+mn-lt"/>
                            <a:ea typeface="+mn-ea"/>
                            <a:cs typeface="B Nazanin" panose="00000400000000000000" pitchFamily="2" charset="-78"/>
                          </a:endParaRPr>
                        </a:p>
                      </a:txBody>
                      <a:tcPr anchor="ctr"/>
                    </a:tc>
                  </a:tr>
                  <a:tr h="382420">
                    <a:tc>
                      <a:txBody>
                        <a:bodyPr/>
                        <a:lstStyle/>
                        <a:p>
                          <a:pPr marL="0" algn="ctr" defTabSz="914400" rtl="1" eaLnBrk="1" latinLnBrk="0" hangingPunct="1"/>
                          <a:r>
                            <a:rPr lang="fa-IR" sz="1800" kern="1200" dirty="0" smtClean="0">
                              <a:solidFill>
                                <a:schemeClr val="bg1"/>
                              </a:solidFill>
                              <a:latin typeface="+mn-lt"/>
                              <a:ea typeface="+mn-ea"/>
                              <a:cs typeface="B Nazanin" panose="00000400000000000000" pitchFamily="2" charset="-78"/>
                            </a:rPr>
                            <a:t>20</a:t>
                          </a:r>
                          <a:endParaRPr lang="en-US" sz="1800" kern="1200" dirty="0">
                            <a:solidFill>
                              <a:schemeClr val="bg1"/>
                            </a:solidFill>
                            <a:latin typeface="+mn-lt"/>
                            <a:ea typeface="+mn-ea"/>
                            <a:cs typeface="B Nazanin" panose="00000400000000000000" pitchFamily="2" charset="-78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5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r" defTabSz="914400" rtl="1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fa-IR" sz="1800" kern="1200" dirty="0" smtClean="0">
                              <a:solidFill>
                                <a:schemeClr val="dk1"/>
                              </a:solidFill>
                              <a:latin typeface="+mn-lt"/>
                              <a:ea typeface="+mn-ea"/>
                              <a:cs typeface="B Nazanin" panose="00000400000000000000" pitchFamily="2" charset="-78"/>
                            </a:rPr>
                            <a:t>دریافت عدد یک رقمی و نوشتن معادل حروفی آن.( </a:t>
                          </a:r>
                          <a:r>
                            <a:rPr lang="en-US" sz="1800" kern="1200" dirty="0" smtClean="0">
                              <a:solidFill>
                                <a:schemeClr val="dk1"/>
                              </a:solidFill>
                              <a:latin typeface="+mn-lt"/>
                              <a:ea typeface="+mn-ea"/>
                              <a:cs typeface="B Nazanin" panose="00000400000000000000" pitchFamily="2" charset="-78"/>
                            </a:rPr>
                            <a:t>0</a:t>
                          </a:r>
                          <a:r>
                            <a:rPr lang="en-US" sz="1800" kern="1200" dirty="0" smtClean="0">
                              <a:solidFill>
                                <a:schemeClr val="dk1"/>
                              </a:solidFill>
                              <a:latin typeface="+mn-lt"/>
                              <a:ea typeface="+mn-ea"/>
                              <a:cs typeface="B Nazanin" panose="00000400000000000000" pitchFamily="2" charset="-78"/>
                              <a:sym typeface="Wingdings" panose="05000000000000000000" pitchFamily="2" charset="2"/>
                            </a:rPr>
                            <a:t></a:t>
                          </a:r>
                          <a:r>
                            <a:rPr lang="en-US" sz="1800" kern="1200" dirty="0" smtClean="0">
                              <a:solidFill>
                                <a:schemeClr val="dk1"/>
                              </a:solidFill>
                              <a:latin typeface="+mn-lt"/>
                              <a:ea typeface="+mn-ea"/>
                              <a:cs typeface="B Nazanin" panose="00000400000000000000" pitchFamily="2" charset="-78"/>
                            </a:rPr>
                            <a:t>Zero, 1</a:t>
                          </a:r>
                          <a:r>
                            <a:rPr lang="en-US" sz="1800" kern="1200" dirty="0" smtClean="0">
                              <a:solidFill>
                                <a:schemeClr val="dk1"/>
                              </a:solidFill>
                              <a:latin typeface="+mn-lt"/>
                              <a:ea typeface="+mn-ea"/>
                              <a:cs typeface="B Nazanin" panose="00000400000000000000" pitchFamily="2" charset="-78"/>
                              <a:sym typeface="Wingdings" panose="05000000000000000000" pitchFamily="2" charset="2"/>
                            </a:rPr>
                            <a:t></a:t>
                          </a:r>
                          <a:r>
                            <a:rPr lang="en-US" sz="1800" kern="1200" dirty="0" smtClean="0">
                              <a:solidFill>
                                <a:schemeClr val="dk1"/>
                              </a:solidFill>
                              <a:latin typeface="+mn-lt"/>
                              <a:ea typeface="+mn-ea"/>
                              <a:cs typeface="B Nazanin" panose="00000400000000000000" pitchFamily="2" charset="-78"/>
                            </a:rPr>
                            <a:t>One, …</a:t>
                          </a:r>
                          <a:r>
                            <a:rPr lang="fa-IR" sz="1800" kern="1200" dirty="0" smtClean="0">
                              <a:solidFill>
                                <a:schemeClr val="dk1"/>
                              </a:solidFill>
                              <a:latin typeface="+mn-lt"/>
                              <a:ea typeface="+mn-ea"/>
                              <a:cs typeface="B Nazanin" panose="00000400000000000000" pitchFamily="2" charset="-78"/>
                            </a:rPr>
                            <a:t>)</a:t>
                          </a:r>
                          <a:endParaRPr lang="en-US" sz="1800" kern="1200" dirty="0" smtClean="0">
                            <a:solidFill>
                              <a:schemeClr val="dk1"/>
                            </a:solidFill>
                            <a:latin typeface="+mn-lt"/>
                            <a:ea typeface="+mn-ea"/>
                            <a:cs typeface="B Nazanin" panose="00000400000000000000" pitchFamily="2" charset="-78"/>
                          </a:endParaRPr>
                        </a:p>
                      </a:txBody>
                      <a:tcPr anchor="ctr"/>
                    </a:tc>
                  </a:tr>
                  <a:tr h="382420">
                    <a:tc>
                      <a:txBody>
                        <a:bodyPr/>
                        <a:lstStyle/>
                        <a:p>
                          <a:pPr marL="0" algn="ctr" defTabSz="914400" rtl="1" eaLnBrk="1" latinLnBrk="0" hangingPunct="1"/>
                          <a:r>
                            <a:rPr lang="fa-IR" sz="1800" kern="1200" dirty="0" smtClean="0">
                              <a:solidFill>
                                <a:schemeClr val="bg1"/>
                              </a:solidFill>
                              <a:latin typeface="+mn-lt"/>
                              <a:ea typeface="+mn-ea"/>
                              <a:cs typeface="B Nazanin" panose="00000400000000000000" pitchFamily="2" charset="-78"/>
                            </a:rPr>
                            <a:t>21</a:t>
                          </a:r>
                          <a:endParaRPr lang="en-US" sz="1800" kern="1200" dirty="0">
                            <a:solidFill>
                              <a:schemeClr val="bg1"/>
                            </a:solidFill>
                            <a:latin typeface="+mn-lt"/>
                            <a:ea typeface="+mn-ea"/>
                            <a:cs typeface="B Nazanin" panose="00000400000000000000" pitchFamily="2" charset="-78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5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r" rtl="1"/>
                          <a:r>
                            <a:rPr lang="fa-IR" dirty="0" smtClean="0">
                              <a:cs typeface="B Nazanin" panose="00000400000000000000" pitchFamily="2" charset="-78"/>
                            </a:rPr>
                            <a:t>نام یک کالا را دریافت و 3 بار بنویسد.  برنامه را برای نوشتن </a:t>
                          </a:r>
                          <a:r>
                            <a:rPr lang="en-US" dirty="0" smtClean="0">
                              <a:cs typeface="B Nazanin" panose="00000400000000000000" pitchFamily="2" charset="-78"/>
                            </a:rPr>
                            <a:t>n </a:t>
                          </a:r>
                          <a:r>
                            <a:rPr lang="fa-IR" dirty="0" smtClean="0">
                              <a:cs typeface="B Nazanin" panose="00000400000000000000" pitchFamily="2" charset="-78"/>
                            </a:rPr>
                            <a:t> بار تغییر دهید. (</a:t>
                          </a:r>
                          <a:r>
                            <a:rPr lang="en-US" baseline="0" dirty="0" smtClean="0">
                              <a:cs typeface="B Nazanin" panose="00000400000000000000" pitchFamily="2" charset="-78"/>
                            </a:rPr>
                            <a:t> n</a:t>
                          </a:r>
                          <a:r>
                            <a:rPr lang="fa-IR" baseline="0" dirty="0" smtClean="0">
                              <a:cs typeface="B Nazanin" panose="00000400000000000000" pitchFamily="2" charset="-78"/>
                            </a:rPr>
                            <a:t> از ورودی دریافت شود)</a:t>
                          </a:r>
                          <a:endParaRPr lang="fa-IR" dirty="0" smtClean="0">
                            <a:cs typeface="B Nazanin" panose="00000400000000000000" pitchFamily="2" charset="-78"/>
                          </a:endParaRPr>
                        </a:p>
                      </a:txBody>
                      <a:tcPr anchor="ctr"/>
                    </a:tc>
                  </a:tr>
                  <a:tr h="382420">
                    <a:tc>
                      <a:txBody>
                        <a:bodyPr/>
                        <a:lstStyle/>
                        <a:p>
                          <a:pPr marL="0" algn="ctr" defTabSz="914400" rtl="1" eaLnBrk="1" latinLnBrk="0" hangingPunct="1"/>
                          <a:r>
                            <a:rPr lang="fa-IR" sz="1800" kern="1200" dirty="0" smtClean="0">
                              <a:solidFill>
                                <a:schemeClr val="bg1"/>
                              </a:solidFill>
                              <a:latin typeface="+mn-lt"/>
                              <a:ea typeface="+mn-ea"/>
                              <a:cs typeface="B Nazanin" panose="00000400000000000000" pitchFamily="2" charset="-78"/>
                            </a:rPr>
                            <a:t>22</a:t>
                          </a:r>
                          <a:endParaRPr lang="en-US" sz="1800" kern="1200" dirty="0">
                            <a:solidFill>
                              <a:schemeClr val="bg1"/>
                            </a:solidFill>
                            <a:latin typeface="+mn-lt"/>
                            <a:ea typeface="+mn-ea"/>
                            <a:cs typeface="B Nazanin" panose="00000400000000000000" pitchFamily="2" charset="-78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5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r" rtl="1"/>
                          <a:r>
                            <a:rPr lang="fa-IR" u="sng" dirty="0" smtClean="0">
                              <a:cs typeface="B Nazanin" panose="00000400000000000000" pitchFamily="2" charset="-78"/>
                            </a:rPr>
                            <a:t>مجموع</a:t>
                          </a:r>
                          <a:r>
                            <a:rPr lang="fa-IR" dirty="0" smtClean="0">
                              <a:cs typeface="B Nazanin" panose="00000400000000000000" pitchFamily="2" charset="-78"/>
                            </a:rPr>
                            <a:t> اعداد صحیح </a:t>
                          </a:r>
                          <a:r>
                            <a:rPr lang="fa-IR" u="sng" dirty="0" smtClean="0">
                              <a:cs typeface="B Nazanin" panose="00000400000000000000" pitchFamily="2" charset="-78"/>
                            </a:rPr>
                            <a:t>دورقمی </a:t>
                          </a:r>
                        </a:p>
                      </a:txBody>
                      <a:tcPr anchor="ctr"/>
                    </a:tc>
                  </a:tr>
                  <a:tr h="952818">
                    <a:tc>
                      <a:txBody>
                        <a:bodyPr/>
                        <a:lstStyle/>
                        <a:p>
                          <a:pPr marL="0" algn="ctr" defTabSz="914400" rtl="1" eaLnBrk="1" latinLnBrk="0" hangingPunct="1"/>
                          <a:r>
                            <a:rPr lang="fa-IR" sz="1800" kern="1200" dirty="0" smtClean="0">
                              <a:solidFill>
                                <a:schemeClr val="bg1"/>
                              </a:solidFill>
                              <a:latin typeface="+mn-lt"/>
                              <a:ea typeface="+mn-ea"/>
                              <a:cs typeface="B Nazanin" panose="00000400000000000000" pitchFamily="2" charset="-78"/>
                            </a:rPr>
                            <a:t>23</a:t>
                          </a:r>
                          <a:endParaRPr lang="en-US" sz="1800" kern="1200" dirty="0">
                            <a:solidFill>
                              <a:schemeClr val="bg1"/>
                            </a:solidFill>
                            <a:latin typeface="+mn-lt"/>
                            <a:ea typeface="+mn-ea"/>
                            <a:cs typeface="B Nazanin" panose="00000400000000000000" pitchFamily="2" charset="-78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5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 rotWithShape="0">
                          <a:blip r:embed="rId2"/>
                          <a:stretch>
                            <a:fillRect l="-5878" t="-497436" r="-287" b="-51282"/>
                          </a:stretch>
                        </a:blipFill>
                      </a:tcPr>
                    </a:tc>
                  </a:tr>
                  <a:tr h="382420">
                    <a:tc>
                      <a:txBody>
                        <a:bodyPr/>
                        <a:lstStyle/>
                        <a:p>
                          <a:pPr marL="0" algn="ctr" defTabSz="914400" rtl="1" eaLnBrk="1" latinLnBrk="0" hangingPunct="1"/>
                          <a:r>
                            <a:rPr lang="fa-IR" sz="1800" kern="1200" dirty="0" smtClean="0">
                              <a:solidFill>
                                <a:schemeClr val="bg1"/>
                              </a:solidFill>
                              <a:latin typeface="+mn-lt"/>
                              <a:ea typeface="+mn-ea"/>
                              <a:cs typeface="B Nazanin" panose="00000400000000000000" pitchFamily="2" charset="-78"/>
                            </a:rPr>
                            <a:t>24</a:t>
                          </a:r>
                          <a:endParaRPr lang="en-US" sz="1800" kern="1200" dirty="0">
                            <a:solidFill>
                              <a:schemeClr val="bg1"/>
                            </a:solidFill>
                            <a:latin typeface="+mn-lt"/>
                            <a:ea typeface="+mn-ea"/>
                            <a:cs typeface="B Nazanin" panose="00000400000000000000" pitchFamily="2" charset="-78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5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r" rtl="1"/>
                          <a:r>
                            <a:rPr lang="fa-IR" u="none" dirty="0" smtClean="0">
                              <a:cs typeface="B Nazanin" panose="00000400000000000000" pitchFamily="2" charset="-78"/>
                            </a:rPr>
                            <a:t>برنامه محاسبه ریشه های معادله درجه دو را بدون </a:t>
                          </a:r>
                          <a:r>
                            <a:rPr lang="en-US" u="none" dirty="0" smtClean="0">
                              <a:cs typeface="B Nazanin" panose="00000400000000000000" pitchFamily="2" charset="-78"/>
                            </a:rPr>
                            <a:t>if </a:t>
                          </a:r>
                          <a:r>
                            <a:rPr lang="fa-IR" u="none" dirty="0" smtClean="0">
                              <a:cs typeface="B Nazanin" panose="00000400000000000000" pitchFamily="2" charset="-78"/>
                            </a:rPr>
                            <a:t> بنوسیسد.</a:t>
                          </a:r>
                        </a:p>
                      </a:txBody>
                      <a:tcPr anchor="ctr"/>
                    </a:tc>
                  </a:tr>
                </a:tbl>
              </a:graphicData>
            </a:graphic>
          </p:graphicFrame>
        </mc:Fallback>
      </mc:AlternateContent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3" name="Rectangle 3"/>
          <p:cNvSpPr>
            <a:spLocks noGrp="1" noChangeArrowheads="1"/>
          </p:cNvSpPr>
          <p:nvPr>
            <p:ph type="title"/>
          </p:nvPr>
        </p:nvSpPr>
        <p:spPr>
          <a:xfrm>
            <a:off x="4724400" y="95250"/>
            <a:ext cx="4286250" cy="539750"/>
          </a:xfrm>
          <a:solidFill>
            <a:schemeClr val="hlink"/>
          </a:solidFill>
          <a:ln cap="flat">
            <a:solidFill>
              <a:schemeClr val="tx1"/>
            </a:solidFill>
            <a:miter lim="800000"/>
            <a:headEnd/>
            <a:tailEnd/>
          </a:ln>
          <a:effectLst>
            <a:outerShdw dist="107763" dir="18900000" algn="ctr" rotWithShape="0">
              <a:schemeClr val="bg2"/>
            </a:outerShdw>
          </a:effectLst>
        </p:spPr>
        <p:txBody>
          <a:bodyPr/>
          <a:lstStyle/>
          <a:p>
            <a:pPr algn="r"/>
            <a:r>
              <a:rPr lang="ar-SA" altLang="en-US" sz="2400" b="1" smtClean="0">
                <a:cs typeface="B Nazanin" panose="00000400000000000000" pitchFamily="2" charset="-78"/>
              </a:rPr>
              <a:t>دستورات</a:t>
            </a:r>
            <a:r>
              <a:rPr lang="en-US" altLang="en-US" sz="2400" b="1" smtClean="0">
                <a:cs typeface="B Nazanin" panose="00000400000000000000" pitchFamily="2" charset="-78"/>
              </a:rPr>
              <a:t> while  </a:t>
            </a:r>
            <a:r>
              <a:rPr lang="ar-SA" altLang="en-US" sz="2400" b="1" smtClean="0">
                <a:cs typeface="B Nazanin" panose="00000400000000000000" pitchFamily="2" charset="-78"/>
              </a:rPr>
              <a:t>و</a:t>
            </a:r>
            <a:r>
              <a:rPr lang="en-US" altLang="en-US" sz="2400" b="1" smtClean="0">
                <a:cs typeface="B Nazanin" panose="00000400000000000000" pitchFamily="2" charset="-78"/>
              </a:rPr>
              <a:t> do ... while </a:t>
            </a:r>
            <a:r>
              <a:rPr lang="fa-IR" altLang="en-US" sz="2400" b="1" smtClean="0">
                <a:cs typeface="B Nazanin" panose="00000400000000000000" pitchFamily="2" charset="-78"/>
              </a:rPr>
              <a:t> :</a:t>
            </a:r>
            <a:r>
              <a:rPr lang="en-US" altLang="en-US" sz="2400" b="1" smtClean="0">
                <a:cs typeface="B Nazanin" panose="00000400000000000000" pitchFamily="2" charset="-78"/>
              </a:rPr>
              <a:t> </a:t>
            </a:r>
          </a:p>
        </p:txBody>
      </p:sp>
      <p:sp>
        <p:nvSpPr>
          <p:cNvPr id="35844" name="Text Box 4"/>
          <p:cNvSpPr txBox="1">
            <a:spLocks noChangeArrowheads="1"/>
          </p:cNvSpPr>
          <p:nvPr/>
        </p:nvSpPr>
        <p:spPr bwMode="auto">
          <a:xfrm>
            <a:off x="177800" y="711200"/>
            <a:ext cx="8763000" cy="5614988"/>
          </a:xfrm>
          <a:prstGeom prst="rect">
            <a:avLst/>
          </a:prstGeom>
          <a:gradFill rotWithShape="0">
            <a:gsLst>
              <a:gs pos="0">
                <a:srgbClr val="FFEBFA"/>
              </a:gs>
              <a:gs pos="30000">
                <a:srgbClr val="C4D6EB"/>
              </a:gs>
              <a:gs pos="60001">
                <a:srgbClr val="85C2FF"/>
              </a:gs>
              <a:gs pos="100000">
                <a:srgbClr val="5E9EFF"/>
              </a:gs>
            </a:gsLst>
            <a:lin ang="189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r" rtl="1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algn="r" rtl="1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algn="r" rtl="1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algn="r" rtl="1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algn="r" rtl="1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l" rtl="0">
              <a:lnSpc>
                <a:spcPct val="70000"/>
              </a:lnSpc>
              <a:spcBef>
                <a:spcPct val="50000"/>
              </a:spcBef>
              <a:buFontTx/>
              <a:buNone/>
            </a:pPr>
            <a:r>
              <a:rPr lang="en-US" altLang="en-US" sz="2400" b="1" u="sng">
                <a:solidFill>
                  <a:schemeClr val="accent2"/>
                </a:solidFill>
              </a:rPr>
              <a:t>Syntax</a:t>
            </a:r>
            <a:r>
              <a:rPr lang="en-US" altLang="en-US" sz="2400" b="1">
                <a:solidFill>
                  <a:schemeClr val="accent2"/>
                </a:solidFill>
              </a:rPr>
              <a:t>:  while ( exp ) statement ;</a:t>
            </a:r>
          </a:p>
          <a:p>
            <a:pPr algn="l" rtl="0">
              <a:lnSpc>
                <a:spcPct val="70000"/>
              </a:lnSpc>
              <a:spcBef>
                <a:spcPct val="50000"/>
              </a:spcBef>
              <a:buFontTx/>
              <a:buNone/>
            </a:pPr>
            <a:r>
              <a:rPr lang="en-US" altLang="en-US" sz="2400" b="1">
                <a:solidFill>
                  <a:schemeClr val="accent2"/>
                </a:solidFill>
              </a:rPr>
              <a:t>	     do  statement  while ( exp ) ;</a:t>
            </a:r>
          </a:p>
          <a:p>
            <a:pPr algn="l" rtl="0">
              <a:lnSpc>
                <a:spcPct val="70000"/>
              </a:lnSpc>
              <a:spcBef>
                <a:spcPct val="50000"/>
              </a:spcBef>
              <a:buFontTx/>
              <a:buNone/>
            </a:pPr>
            <a:r>
              <a:rPr lang="en-US" altLang="en-US" sz="2400" b="1">
                <a:solidFill>
                  <a:schemeClr val="accent2"/>
                </a:solidFill>
              </a:rPr>
              <a:t> eg.1:   x = 1 ;</a:t>
            </a:r>
          </a:p>
          <a:p>
            <a:pPr algn="l" rtl="0">
              <a:lnSpc>
                <a:spcPct val="70000"/>
              </a:lnSpc>
              <a:spcBef>
                <a:spcPct val="50000"/>
              </a:spcBef>
              <a:buFontTx/>
              <a:buNone/>
            </a:pPr>
            <a:r>
              <a:rPr lang="en-US" altLang="en-US" sz="2400" b="1">
                <a:solidFill>
                  <a:schemeClr val="accent2"/>
                </a:solidFill>
              </a:rPr>
              <a:t>	while ( x &lt;= 10 )</a:t>
            </a:r>
          </a:p>
          <a:p>
            <a:pPr algn="l" rtl="0">
              <a:lnSpc>
                <a:spcPct val="70000"/>
              </a:lnSpc>
              <a:spcBef>
                <a:spcPct val="50000"/>
              </a:spcBef>
              <a:buFontTx/>
              <a:buNone/>
            </a:pPr>
            <a:r>
              <a:rPr lang="en-US" altLang="en-US" sz="2400" b="1">
                <a:solidFill>
                  <a:schemeClr val="accent2"/>
                </a:solidFill>
              </a:rPr>
              <a:t>	     {</a:t>
            </a:r>
          </a:p>
          <a:p>
            <a:pPr algn="l" rtl="0">
              <a:lnSpc>
                <a:spcPct val="70000"/>
              </a:lnSpc>
              <a:spcBef>
                <a:spcPct val="50000"/>
              </a:spcBef>
              <a:buFontTx/>
              <a:buNone/>
            </a:pPr>
            <a:r>
              <a:rPr lang="en-US" altLang="en-US" sz="2400" b="1">
                <a:solidFill>
                  <a:schemeClr val="accent2"/>
                </a:solidFill>
              </a:rPr>
              <a:t>		printf ( “%i \n “ , x ) ;</a:t>
            </a:r>
          </a:p>
          <a:p>
            <a:pPr algn="l" rtl="0">
              <a:lnSpc>
                <a:spcPct val="70000"/>
              </a:lnSpc>
              <a:spcBef>
                <a:spcPct val="50000"/>
              </a:spcBef>
              <a:buFontTx/>
              <a:buNone/>
            </a:pPr>
            <a:r>
              <a:rPr lang="en-US" altLang="en-US" sz="2400" b="1">
                <a:solidFill>
                  <a:schemeClr val="accent2"/>
                </a:solidFill>
              </a:rPr>
              <a:t>		x + + ;</a:t>
            </a:r>
          </a:p>
          <a:p>
            <a:pPr algn="l" rtl="0">
              <a:lnSpc>
                <a:spcPct val="70000"/>
              </a:lnSpc>
              <a:spcBef>
                <a:spcPct val="50000"/>
              </a:spcBef>
              <a:buFontTx/>
              <a:buNone/>
            </a:pPr>
            <a:r>
              <a:rPr lang="en-US" altLang="en-US" sz="2400" b="1">
                <a:solidFill>
                  <a:schemeClr val="accent2"/>
                </a:solidFill>
              </a:rPr>
              <a:t>	     }</a:t>
            </a:r>
          </a:p>
          <a:p>
            <a:pPr algn="l" rtl="0">
              <a:lnSpc>
                <a:spcPct val="70000"/>
              </a:lnSpc>
              <a:spcBef>
                <a:spcPct val="50000"/>
              </a:spcBef>
              <a:buFontTx/>
              <a:buNone/>
            </a:pPr>
            <a:r>
              <a:rPr lang="en-US" altLang="en-US" sz="2400" b="1">
                <a:solidFill>
                  <a:schemeClr val="accent2"/>
                </a:solidFill>
              </a:rPr>
              <a:t>	// while ( x &lt;= 10 )  printf (“%i \n “ , x + + ) ;</a:t>
            </a:r>
          </a:p>
          <a:p>
            <a:pPr algn="l" rtl="0">
              <a:lnSpc>
                <a:spcPct val="70000"/>
              </a:lnSpc>
              <a:spcBef>
                <a:spcPct val="50000"/>
              </a:spcBef>
              <a:buFontTx/>
              <a:buNone/>
            </a:pPr>
            <a:r>
              <a:rPr lang="en-US" altLang="en-US" sz="2400" b="1">
                <a:solidFill>
                  <a:schemeClr val="accent2"/>
                </a:solidFill>
              </a:rPr>
              <a:t> eg.3:   x = 1 ;</a:t>
            </a:r>
          </a:p>
          <a:p>
            <a:pPr algn="l" rtl="0">
              <a:lnSpc>
                <a:spcPct val="70000"/>
              </a:lnSpc>
              <a:spcBef>
                <a:spcPct val="50000"/>
              </a:spcBef>
              <a:buFontTx/>
              <a:buNone/>
            </a:pPr>
            <a:r>
              <a:rPr lang="en-US" altLang="en-US" sz="2400" b="1">
                <a:solidFill>
                  <a:schemeClr val="accent2"/>
                </a:solidFill>
              </a:rPr>
              <a:t>	while ( x &lt;= 10 )  printf (“%i \n “ , + + x ) ;</a:t>
            </a:r>
          </a:p>
          <a:p>
            <a:pPr algn="l" rtl="0">
              <a:lnSpc>
                <a:spcPct val="70000"/>
              </a:lnSpc>
              <a:spcBef>
                <a:spcPct val="50000"/>
              </a:spcBef>
              <a:buFontTx/>
              <a:buNone/>
            </a:pPr>
            <a:r>
              <a:rPr lang="en-US" altLang="en-US" sz="2400" b="1">
                <a:solidFill>
                  <a:schemeClr val="accent2"/>
                </a:solidFill>
              </a:rPr>
              <a:t>	// do   printf (“%i \n “ , + + x ) ;   while ( x &lt;= 10 ) ;</a:t>
            </a:r>
          </a:p>
          <a:p>
            <a:pPr algn="l" rtl="0">
              <a:lnSpc>
                <a:spcPct val="70000"/>
              </a:lnSpc>
              <a:spcBef>
                <a:spcPct val="50000"/>
              </a:spcBef>
              <a:buFontTx/>
              <a:buNone/>
            </a:pPr>
            <a:endParaRPr lang="en-US" altLang="en-US" sz="2400" b="1">
              <a:solidFill>
                <a:schemeClr val="accent2"/>
              </a:solidFill>
            </a:endParaRPr>
          </a:p>
        </p:txBody>
      </p:sp>
      <p:sp>
        <p:nvSpPr>
          <p:cNvPr id="35845" name="Text Box 5"/>
          <p:cNvSpPr txBox="1">
            <a:spLocks noChangeArrowheads="1"/>
          </p:cNvSpPr>
          <p:nvPr/>
        </p:nvSpPr>
        <p:spPr bwMode="auto">
          <a:xfrm>
            <a:off x="5010150" y="1676400"/>
            <a:ext cx="3733800" cy="25384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r" rtl="1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algn="r" rtl="1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algn="r" rtl="1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algn="r" rtl="1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algn="r" rtl="1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l" rtl="0">
              <a:lnSpc>
                <a:spcPct val="70000"/>
              </a:lnSpc>
              <a:spcBef>
                <a:spcPct val="50000"/>
              </a:spcBef>
              <a:buFontTx/>
              <a:buNone/>
            </a:pPr>
            <a:r>
              <a:rPr lang="en-US" altLang="en-US" sz="2400" b="1">
                <a:solidFill>
                  <a:srgbClr val="990033"/>
                </a:solidFill>
              </a:rPr>
              <a:t>eg.2: </a:t>
            </a:r>
          </a:p>
          <a:p>
            <a:pPr algn="l" rtl="0">
              <a:lnSpc>
                <a:spcPct val="70000"/>
              </a:lnSpc>
              <a:spcBef>
                <a:spcPct val="50000"/>
              </a:spcBef>
              <a:buFontTx/>
              <a:buNone/>
            </a:pPr>
            <a:r>
              <a:rPr lang="en-US" altLang="en-US" sz="2400" b="1">
                <a:solidFill>
                  <a:srgbClr val="990033"/>
                </a:solidFill>
              </a:rPr>
              <a:t>   x = 1 ;</a:t>
            </a:r>
          </a:p>
          <a:p>
            <a:pPr algn="l" rtl="0">
              <a:lnSpc>
                <a:spcPct val="70000"/>
              </a:lnSpc>
              <a:spcBef>
                <a:spcPct val="50000"/>
              </a:spcBef>
              <a:buFontTx/>
              <a:buNone/>
            </a:pPr>
            <a:r>
              <a:rPr lang="en-US" altLang="en-US" sz="2400" b="1">
                <a:solidFill>
                  <a:srgbClr val="990033"/>
                </a:solidFill>
              </a:rPr>
              <a:t>   do {</a:t>
            </a:r>
          </a:p>
          <a:p>
            <a:pPr algn="l" rtl="0">
              <a:lnSpc>
                <a:spcPct val="70000"/>
              </a:lnSpc>
              <a:spcBef>
                <a:spcPct val="50000"/>
              </a:spcBef>
              <a:buFontTx/>
              <a:buNone/>
            </a:pPr>
            <a:r>
              <a:rPr lang="en-US" altLang="en-US" sz="2400" b="1">
                <a:solidFill>
                  <a:srgbClr val="990033"/>
                </a:solidFill>
              </a:rPr>
              <a:t>        printf ( “%i \n “ , x ) ;</a:t>
            </a:r>
          </a:p>
          <a:p>
            <a:pPr algn="l" rtl="0">
              <a:lnSpc>
                <a:spcPct val="70000"/>
              </a:lnSpc>
              <a:spcBef>
                <a:spcPct val="50000"/>
              </a:spcBef>
              <a:buFontTx/>
              <a:buNone/>
            </a:pPr>
            <a:r>
              <a:rPr lang="en-US" altLang="en-US" sz="2400" b="1">
                <a:solidFill>
                  <a:srgbClr val="990033"/>
                </a:solidFill>
              </a:rPr>
              <a:t>        x + + ;</a:t>
            </a:r>
          </a:p>
          <a:p>
            <a:pPr algn="l" rtl="0">
              <a:lnSpc>
                <a:spcPct val="70000"/>
              </a:lnSpc>
              <a:spcBef>
                <a:spcPct val="50000"/>
              </a:spcBef>
              <a:buFontTx/>
              <a:buNone/>
            </a:pPr>
            <a:r>
              <a:rPr lang="en-US" altLang="en-US" sz="2400" b="1">
                <a:solidFill>
                  <a:srgbClr val="990033"/>
                </a:solidFill>
              </a:rPr>
              <a:t>   } while ( x &lt;= 10 ) ;</a:t>
            </a:r>
          </a:p>
        </p:txBody>
      </p:sp>
      <p:sp>
        <p:nvSpPr>
          <p:cNvPr id="35846" name="Line 6"/>
          <p:cNvSpPr>
            <a:spLocks noChangeShapeType="1"/>
          </p:cNvSpPr>
          <p:nvPr/>
        </p:nvSpPr>
        <p:spPr bwMode="auto">
          <a:xfrm>
            <a:off x="5022850" y="1600200"/>
            <a:ext cx="0" cy="25908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5847" name="Line 7"/>
          <p:cNvSpPr>
            <a:spLocks noChangeShapeType="1"/>
          </p:cNvSpPr>
          <p:nvPr/>
        </p:nvSpPr>
        <p:spPr bwMode="auto">
          <a:xfrm>
            <a:off x="838200" y="4583113"/>
            <a:ext cx="73914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758107" y="685800"/>
            <a:ext cx="7843815" cy="507831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rtl="1">
              <a:lnSpc>
                <a:spcPct val="150000"/>
              </a:lnSpc>
              <a:defRPr/>
            </a:pPr>
            <a:r>
              <a:rPr lang="fa-IR" sz="72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cs typeface="B Titr" panose="00000700000000000000" pitchFamily="2" charset="-78"/>
              </a:rPr>
              <a:t>برنامه سازی پیشرفته(1)</a:t>
            </a:r>
          </a:p>
          <a:p>
            <a:pPr algn="ctr" rtl="1">
              <a:lnSpc>
                <a:spcPct val="150000"/>
              </a:lnSpc>
              <a:defRPr/>
            </a:pPr>
            <a:r>
              <a:rPr lang="fa-IR" sz="72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cs typeface="B Titr" panose="00000700000000000000" pitchFamily="2" charset="-78"/>
              </a:rPr>
              <a:t>3 واحد</a:t>
            </a:r>
          </a:p>
          <a:p>
            <a:pPr algn="ctr" rtl="1">
              <a:lnSpc>
                <a:spcPct val="150000"/>
              </a:lnSpc>
              <a:defRPr/>
            </a:pPr>
            <a:r>
              <a:rPr lang="en-US" sz="72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cs typeface="B Titr" panose="00000700000000000000" pitchFamily="2" charset="-78"/>
              </a:rPr>
              <a:t>Visual C++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7" name="Rectangle 3"/>
          <p:cNvSpPr>
            <a:spLocks noGrp="1" noChangeArrowheads="1"/>
          </p:cNvSpPr>
          <p:nvPr>
            <p:ph type="title"/>
          </p:nvPr>
        </p:nvSpPr>
        <p:spPr>
          <a:xfrm>
            <a:off x="7162800" y="88900"/>
            <a:ext cx="1847850" cy="539750"/>
          </a:xfrm>
          <a:solidFill>
            <a:schemeClr val="hlink"/>
          </a:solidFill>
          <a:ln cap="flat">
            <a:solidFill>
              <a:schemeClr val="tx1"/>
            </a:solidFill>
            <a:miter lim="800000"/>
            <a:headEnd/>
            <a:tailEnd/>
          </a:ln>
          <a:effectLst>
            <a:outerShdw dist="107763" dir="18900000" algn="ctr" rotWithShape="0">
              <a:schemeClr val="bg2"/>
            </a:outerShdw>
          </a:effectLst>
        </p:spPr>
        <p:txBody>
          <a:bodyPr/>
          <a:lstStyle/>
          <a:p>
            <a:pPr algn="r"/>
            <a:r>
              <a:rPr lang="ar-SA" altLang="en-US" sz="2400" b="1" smtClean="0">
                <a:cs typeface="B Nazanin" panose="00000400000000000000" pitchFamily="2" charset="-78"/>
              </a:rPr>
              <a:t>دستور</a:t>
            </a:r>
            <a:r>
              <a:rPr lang="en-US" altLang="en-US" sz="2400" b="1" smtClean="0">
                <a:cs typeface="B Nazanin" panose="00000400000000000000" pitchFamily="2" charset="-78"/>
              </a:rPr>
              <a:t> for</a:t>
            </a:r>
            <a:r>
              <a:rPr lang="fa-IR" altLang="en-US" sz="2400" b="1" smtClean="0">
                <a:cs typeface="B Nazanin" panose="00000400000000000000" pitchFamily="2" charset="-78"/>
              </a:rPr>
              <a:t>:</a:t>
            </a:r>
            <a:endParaRPr lang="en-US" altLang="en-US" sz="2400" b="1" smtClean="0">
              <a:cs typeface="B Nazanin" panose="00000400000000000000" pitchFamily="2" charset="-78"/>
            </a:endParaRPr>
          </a:p>
        </p:txBody>
      </p:sp>
      <p:sp>
        <p:nvSpPr>
          <p:cNvPr id="36868" name="Text Box 4"/>
          <p:cNvSpPr txBox="1">
            <a:spLocks noChangeArrowheads="1"/>
          </p:cNvSpPr>
          <p:nvPr/>
        </p:nvSpPr>
        <p:spPr bwMode="auto">
          <a:xfrm>
            <a:off x="152400" y="800100"/>
            <a:ext cx="8763000" cy="5943600"/>
          </a:xfrm>
          <a:prstGeom prst="rect">
            <a:avLst/>
          </a:prstGeom>
          <a:gradFill rotWithShape="0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path path="rect">
              <a:fillToRect r="100000" b="10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r" rtl="1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algn="r" rtl="1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algn="r" rtl="1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algn="r" rtl="1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algn="r" rtl="1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l" rtl="0">
              <a:spcBef>
                <a:spcPct val="50000"/>
              </a:spcBef>
              <a:buFontTx/>
              <a:buNone/>
            </a:pPr>
            <a:r>
              <a:rPr lang="en-US" altLang="en-US" sz="2400" b="1" u="sng"/>
              <a:t>Syntax</a:t>
            </a:r>
            <a:r>
              <a:rPr lang="en-US" altLang="en-US" sz="2400" b="1"/>
              <a:t>:   for ( [exp1] ; [exp2] ; [exp3] ) statement ;</a:t>
            </a:r>
          </a:p>
          <a:p>
            <a:pPr algn="l" rtl="0">
              <a:spcBef>
                <a:spcPct val="50000"/>
              </a:spcBef>
              <a:buFontTx/>
              <a:buNone/>
            </a:pPr>
            <a:r>
              <a:rPr lang="en-US" altLang="en-US" sz="2400" b="1"/>
              <a:t>eg.1:    int  x ;</a:t>
            </a:r>
          </a:p>
          <a:p>
            <a:pPr algn="l" rtl="0">
              <a:spcBef>
                <a:spcPct val="50000"/>
              </a:spcBef>
              <a:buFontTx/>
              <a:buNone/>
            </a:pPr>
            <a:r>
              <a:rPr lang="en-US" altLang="en-US" sz="2400" b="1"/>
              <a:t>	for  ( x = 1 ; x &lt;= 10 ; x ++ )</a:t>
            </a:r>
          </a:p>
          <a:p>
            <a:pPr algn="l" rtl="0">
              <a:spcBef>
                <a:spcPct val="50000"/>
              </a:spcBef>
              <a:buFontTx/>
              <a:buNone/>
            </a:pPr>
            <a:r>
              <a:rPr lang="en-US" altLang="en-US" sz="2400" b="1"/>
              <a:t>	     printf(“%i\n”, x ) ;</a:t>
            </a:r>
          </a:p>
          <a:p>
            <a:pPr algn="l" rtl="0">
              <a:spcBef>
                <a:spcPct val="50000"/>
              </a:spcBef>
              <a:buFontTx/>
              <a:buNone/>
            </a:pPr>
            <a:r>
              <a:rPr lang="en-US" altLang="en-US" sz="2400" b="1"/>
              <a:t>            int  x = 1 ;  for ( ; x &lt;= 10 ; )  printf(“%i\n”, x ++ ) ;</a:t>
            </a:r>
          </a:p>
          <a:p>
            <a:pPr algn="l" rtl="0">
              <a:spcBef>
                <a:spcPct val="50000"/>
              </a:spcBef>
              <a:buFontTx/>
              <a:buNone/>
            </a:pPr>
            <a:r>
              <a:rPr lang="en-US" altLang="en-US" sz="2400" b="1"/>
              <a:t>            int  x = 1 ;</a:t>
            </a:r>
          </a:p>
          <a:p>
            <a:pPr algn="l" rtl="0">
              <a:spcBef>
                <a:spcPct val="50000"/>
              </a:spcBef>
              <a:buFontTx/>
              <a:buNone/>
            </a:pPr>
            <a:r>
              <a:rPr lang="en-US" altLang="en-US" sz="2400" b="1"/>
              <a:t>	for ( ; ; ) </a:t>
            </a:r>
          </a:p>
          <a:p>
            <a:pPr algn="l" rtl="0">
              <a:spcBef>
                <a:spcPct val="50000"/>
              </a:spcBef>
              <a:buFontTx/>
              <a:buNone/>
            </a:pPr>
            <a:r>
              <a:rPr lang="en-US" altLang="en-US" sz="2400" b="1"/>
              <a:t>	    {</a:t>
            </a:r>
          </a:p>
          <a:p>
            <a:pPr algn="l" rtl="0">
              <a:spcBef>
                <a:spcPct val="50000"/>
              </a:spcBef>
              <a:buFontTx/>
              <a:buNone/>
            </a:pPr>
            <a:r>
              <a:rPr lang="en-US" altLang="en-US" sz="2400" b="1"/>
              <a:t>	        printf(“%i\n”, x ++ ) ;</a:t>
            </a:r>
          </a:p>
          <a:p>
            <a:pPr algn="l" rtl="0">
              <a:spcBef>
                <a:spcPct val="50000"/>
              </a:spcBef>
              <a:buFontTx/>
              <a:buNone/>
            </a:pPr>
            <a:r>
              <a:rPr lang="en-US" altLang="en-US" sz="2400" b="1"/>
              <a:t>	        if  (x &gt; 10 ) break ;  //   </a:t>
            </a:r>
            <a:r>
              <a:rPr lang="ar-SA" altLang="en-US" sz="2400" b="1"/>
              <a:t>همه دستورات حلقه</a:t>
            </a:r>
            <a:endParaRPr lang="en-US" altLang="en-US" sz="2400" b="1"/>
          </a:p>
          <a:p>
            <a:pPr algn="l" rtl="0">
              <a:spcBef>
                <a:spcPct val="50000"/>
              </a:spcBef>
              <a:buFontTx/>
              <a:buNone/>
            </a:pPr>
            <a:r>
              <a:rPr lang="en-US" altLang="en-US" sz="2400" b="1"/>
              <a:t>	    }</a:t>
            </a:r>
          </a:p>
        </p:txBody>
      </p:sp>
      <p:sp>
        <p:nvSpPr>
          <p:cNvPr id="36869" name="Text Box 6"/>
          <p:cNvSpPr txBox="1">
            <a:spLocks noChangeArrowheads="1"/>
          </p:cNvSpPr>
          <p:nvPr/>
        </p:nvSpPr>
        <p:spPr bwMode="auto">
          <a:xfrm>
            <a:off x="5029200" y="1390650"/>
            <a:ext cx="3505200" cy="1552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r" rtl="1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algn="r" rtl="1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algn="r" rtl="1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algn="r" rtl="1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algn="r" rtl="1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l" rtl="0">
              <a:spcBef>
                <a:spcPct val="50000"/>
              </a:spcBef>
              <a:buFontTx/>
              <a:buNone/>
            </a:pPr>
            <a:r>
              <a:rPr lang="en-US" altLang="en-US" sz="2400" b="1"/>
              <a:t>int  x = 1 ;</a:t>
            </a:r>
          </a:p>
          <a:p>
            <a:pPr algn="l" rtl="0">
              <a:spcBef>
                <a:spcPct val="50000"/>
              </a:spcBef>
              <a:buFontTx/>
              <a:buNone/>
            </a:pPr>
            <a:r>
              <a:rPr lang="en-US" altLang="en-US" sz="2400" b="1"/>
              <a:t>for ( ; x &lt;= 10 ; x ++ ) </a:t>
            </a:r>
          </a:p>
          <a:p>
            <a:pPr algn="l" rtl="0">
              <a:spcBef>
                <a:spcPct val="50000"/>
              </a:spcBef>
              <a:buFontTx/>
              <a:buNone/>
            </a:pPr>
            <a:r>
              <a:rPr lang="en-US" altLang="en-US" sz="2400" b="1"/>
              <a:t>     printf(“%i\n”, x ) ;</a:t>
            </a:r>
          </a:p>
        </p:txBody>
      </p:sp>
      <p:sp>
        <p:nvSpPr>
          <p:cNvPr id="36870" name="Line 7"/>
          <p:cNvSpPr>
            <a:spLocks noChangeShapeType="1"/>
          </p:cNvSpPr>
          <p:nvPr/>
        </p:nvSpPr>
        <p:spPr bwMode="auto">
          <a:xfrm>
            <a:off x="4876800" y="1447800"/>
            <a:ext cx="0" cy="1447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6871" name="Line 8"/>
          <p:cNvSpPr>
            <a:spLocks noChangeShapeType="1"/>
          </p:cNvSpPr>
          <p:nvPr/>
        </p:nvSpPr>
        <p:spPr bwMode="auto">
          <a:xfrm>
            <a:off x="609600" y="2971800"/>
            <a:ext cx="7772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6872" name="Line 9"/>
          <p:cNvSpPr>
            <a:spLocks noChangeShapeType="1"/>
          </p:cNvSpPr>
          <p:nvPr/>
        </p:nvSpPr>
        <p:spPr bwMode="auto">
          <a:xfrm>
            <a:off x="609600" y="3581400"/>
            <a:ext cx="7772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1" name="Rectangle 2"/>
          <p:cNvSpPr>
            <a:spLocks noGrp="1" noChangeArrowheads="1"/>
          </p:cNvSpPr>
          <p:nvPr>
            <p:ph type="title"/>
          </p:nvPr>
        </p:nvSpPr>
        <p:spPr>
          <a:xfrm>
            <a:off x="6477000" y="95250"/>
            <a:ext cx="2533650" cy="539750"/>
          </a:xfrm>
          <a:solidFill>
            <a:schemeClr val="hlink"/>
          </a:solidFill>
          <a:ln cap="flat">
            <a:solidFill>
              <a:schemeClr val="tx1"/>
            </a:solidFill>
            <a:miter lim="800000"/>
            <a:headEnd/>
            <a:tailEnd/>
          </a:ln>
          <a:effectLst>
            <a:outerShdw dist="107763" dir="18900000" algn="ctr" rotWithShape="0">
              <a:schemeClr val="bg2"/>
            </a:outerShdw>
          </a:effectLst>
        </p:spPr>
        <p:txBody>
          <a:bodyPr/>
          <a:lstStyle/>
          <a:p>
            <a:pPr algn="r"/>
            <a:r>
              <a:rPr lang="ar-SA" altLang="en-US" sz="2400" b="1" smtClean="0">
                <a:cs typeface="B Nazanin" panose="00000400000000000000" pitchFamily="2" charset="-78"/>
              </a:rPr>
              <a:t>دستور</a:t>
            </a:r>
            <a:r>
              <a:rPr lang="en-US" altLang="en-US" sz="2400" b="1" smtClean="0">
                <a:cs typeface="B Nazanin" panose="00000400000000000000" pitchFamily="2" charset="-78"/>
              </a:rPr>
              <a:t> Continue</a:t>
            </a:r>
            <a:r>
              <a:rPr lang="fa-IR" altLang="en-US" sz="2400" b="1" smtClean="0">
                <a:cs typeface="B Nazanin" panose="00000400000000000000" pitchFamily="2" charset="-78"/>
              </a:rPr>
              <a:t>:</a:t>
            </a:r>
            <a:endParaRPr lang="en-US" altLang="en-US" sz="2400" b="1" smtClean="0">
              <a:cs typeface="B Nazanin" panose="00000400000000000000" pitchFamily="2" charset="-78"/>
            </a:endParaRPr>
          </a:p>
        </p:txBody>
      </p:sp>
      <p:sp>
        <p:nvSpPr>
          <p:cNvPr id="37892" name="Text Box 3"/>
          <p:cNvSpPr txBox="1">
            <a:spLocks noChangeArrowheads="1"/>
          </p:cNvSpPr>
          <p:nvPr/>
        </p:nvSpPr>
        <p:spPr bwMode="auto">
          <a:xfrm>
            <a:off x="177800" y="711200"/>
            <a:ext cx="4165600" cy="3132138"/>
          </a:xfrm>
          <a:prstGeom prst="rect">
            <a:avLst/>
          </a:prstGeom>
          <a:gradFill rotWithShape="0">
            <a:gsLst>
              <a:gs pos="0">
                <a:srgbClr val="FFEBFA"/>
              </a:gs>
              <a:gs pos="30000">
                <a:srgbClr val="C4D6EB"/>
              </a:gs>
              <a:gs pos="60001">
                <a:srgbClr val="85C2FF"/>
              </a:gs>
              <a:gs pos="100000">
                <a:srgbClr val="5E9EFF"/>
              </a:gs>
            </a:gsLst>
            <a:lin ang="189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r" rtl="1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algn="r" rtl="1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algn="r" rtl="1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algn="r" rtl="1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algn="r" rtl="1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l" rtl="0">
              <a:lnSpc>
                <a:spcPct val="60000"/>
              </a:lnSpc>
              <a:spcBef>
                <a:spcPct val="50000"/>
              </a:spcBef>
              <a:buFontTx/>
              <a:buNone/>
            </a:pPr>
            <a:r>
              <a:rPr lang="en-US" altLang="en-US" sz="2400" b="1">
                <a:solidFill>
                  <a:schemeClr val="accent2"/>
                </a:solidFill>
              </a:rPr>
              <a:t> eg.1:   </a:t>
            </a:r>
          </a:p>
          <a:p>
            <a:pPr algn="l" rtl="0">
              <a:lnSpc>
                <a:spcPct val="60000"/>
              </a:lnSpc>
              <a:spcBef>
                <a:spcPct val="50000"/>
              </a:spcBef>
              <a:buFontTx/>
              <a:buNone/>
            </a:pPr>
            <a:r>
              <a:rPr lang="en-US" altLang="en-US" sz="2400" b="1">
                <a:solidFill>
                  <a:schemeClr val="accent2"/>
                </a:solidFill>
              </a:rPr>
              <a:t>      s = 0;</a:t>
            </a:r>
          </a:p>
          <a:p>
            <a:pPr algn="l" rtl="0">
              <a:lnSpc>
                <a:spcPct val="60000"/>
              </a:lnSpc>
              <a:spcBef>
                <a:spcPct val="50000"/>
              </a:spcBef>
              <a:buFontTx/>
              <a:buNone/>
            </a:pPr>
            <a:r>
              <a:rPr lang="en-US" altLang="en-US" sz="2400" b="1">
                <a:solidFill>
                  <a:schemeClr val="accent2"/>
                </a:solidFill>
              </a:rPr>
              <a:t>      for  ( i = 1 ; i&lt;=10 ; i++)</a:t>
            </a:r>
          </a:p>
          <a:p>
            <a:pPr algn="l" rtl="0">
              <a:lnSpc>
                <a:spcPct val="60000"/>
              </a:lnSpc>
              <a:spcBef>
                <a:spcPct val="50000"/>
              </a:spcBef>
              <a:buFontTx/>
              <a:buNone/>
            </a:pPr>
            <a:r>
              <a:rPr lang="en-US" altLang="en-US" sz="2400" b="1">
                <a:solidFill>
                  <a:schemeClr val="accent2"/>
                </a:solidFill>
              </a:rPr>
              <a:t>           {</a:t>
            </a:r>
          </a:p>
          <a:p>
            <a:pPr algn="l" rtl="0">
              <a:lnSpc>
                <a:spcPct val="60000"/>
              </a:lnSpc>
              <a:spcBef>
                <a:spcPct val="50000"/>
              </a:spcBef>
              <a:buFontTx/>
              <a:buNone/>
            </a:pPr>
            <a:r>
              <a:rPr lang="en-US" altLang="en-US" sz="2400" b="1">
                <a:solidFill>
                  <a:schemeClr val="accent2"/>
                </a:solidFill>
              </a:rPr>
              <a:t>	    scanf(“%i”,&amp;n);</a:t>
            </a:r>
          </a:p>
          <a:p>
            <a:pPr algn="l" rtl="0">
              <a:lnSpc>
                <a:spcPct val="60000"/>
              </a:lnSpc>
              <a:spcBef>
                <a:spcPct val="50000"/>
              </a:spcBef>
              <a:buFontTx/>
              <a:buNone/>
            </a:pPr>
            <a:r>
              <a:rPr lang="en-US" altLang="en-US" sz="2400" b="1">
                <a:solidFill>
                  <a:schemeClr val="accent2"/>
                </a:solidFill>
              </a:rPr>
              <a:t>	    if ( n &lt; 0 ) continue ;</a:t>
            </a:r>
          </a:p>
          <a:p>
            <a:pPr algn="l" rtl="0">
              <a:lnSpc>
                <a:spcPct val="60000"/>
              </a:lnSpc>
              <a:spcBef>
                <a:spcPct val="50000"/>
              </a:spcBef>
              <a:buFontTx/>
              <a:buNone/>
            </a:pPr>
            <a:r>
              <a:rPr lang="en-US" altLang="en-US" sz="2400" b="1">
                <a:solidFill>
                  <a:schemeClr val="accent2"/>
                </a:solidFill>
              </a:rPr>
              <a:t>	    s += n ;</a:t>
            </a:r>
          </a:p>
          <a:p>
            <a:pPr algn="l" rtl="0">
              <a:lnSpc>
                <a:spcPct val="60000"/>
              </a:lnSpc>
              <a:spcBef>
                <a:spcPct val="50000"/>
              </a:spcBef>
              <a:buFontTx/>
              <a:buNone/>
            </a:pPr>
            <a:r>
              <a:rPr lang="en-US" altLang="en-US" sz="2400" b="1">
                <a:solidFill>
                  <a:schemeClr val="accent2"/>
                </a:solidFill>
              </a:rPr>
              <a:t>	}	</a:t>
            </a:r>
          </a:p>
        </p:txBody>
      </p:sp>
      <p:sp>
        <p:nvSpPr>
          <p:cNvPr id="37893" name="Text Box 6"/>
          <p:cNvSpPr txBox="1">
            <a:spLocks noChangeArrowheads="1"/>
          </p:cNvSpPr>
          <p:nvPr/>
        </p:nvSpPr>
        <p:spPr bwMode="auto">
          <a:xfrm>
            <a:off x="4572000" y="2286000"/>
            <a:ext cx="3962400" cy="3533775"/>
          </a:xfrm>
          <a:prstGeom prst="rect">
            <a:avLst/>
          </a:prstGeom>
          <a:gradFill rotWithShape="0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189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r" rtl="1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algn="r" rtl="1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algn="r" rtl="1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algn="r" rtl="1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algn="r" rtl="1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l" rtl="0">
              <a:lnSpc>
                <a:spcPct val="60000"/>
              </a:lnSpc>
              <a:spcBef>
                <a:spcPct val="50000"/>
              </a:spcBef>
              <a:buFontTx/>
              <a:buNone/>
            </a:pPr>
            <a:r>
              <a:rPr lang="en-US" altLang="en-US" sz="2400" b="1">
                <a:solidFill>
                  <a:schemeClr val="accent2"/>
                </a:solidFill>
              </a:rPr>
              <a:t>eg.2:   </a:t>
            </a:r>
          </a:p>
          <a:p>
            <a:pPr algn="l" rtl="0">
              <a:lnSpc>
                <a:spcPct val="60000"/>
              </a:lnSpc>
              <a:spcBef>
                <a:spcPct val="50000"/>
              </a:spcBef>
              <a:buFontTx/>
              <a:buNone/>
            </a:pPr>
            <a:r>
              <a:rPr lang="en-US" altLang="en-US" sz="2400" b="1">
                <a:solidFill>
                  <a:schemeClr val="accent2"/>
                </a:solidFill>
              </a:rPr>
              <a:t>     s = 0 ; i = 1 ;</a:t>
            </a:r>
          </a:p>
          <a:p>
            <a:pPr algn="l" rtl="0">
              <a:lnSpc>
                <a:spcPct val="60000"/>
              </a:lnSpc>
              <a:spcBef>
                <a:spcPct val="50000"/>
              </a:spcBef>
              <a:buFontTx/>
              <a:buNone/>
            </a:pPr>
            <a:r>
              <a:rPr lang="en-US" altLang="en-US" sz="2400" b="1">
                <a:solidFill>
                  <a:schemeClr val="accent2"/>
                </a:solidFill>
              </a:rPr>
              <a:t>     while ( i &lt;= 10 )</a:t>
            </a:r>
          </a:p>
          <a:p>
            <a:pPr algn="l" rtl="0">
              <a:lnSpc>
                <a:spcPct val="60000"/>
              </a:lnSpc>
              <a:spcBef>
                <a:spcPct val="50000"/>
              </a:spcBef>
              <a:buFontTx/>
              <a:buNone/>
            </a:pPr>
            <a:r>
              <a:rPr lang="en-US" altLang="en-US" sz="2400" b="1">
                <a:solidFill>
                  <a:schemeClr val="accent2"/>
                </a:solidFill>
              </a:rPr>
              <a:t>         {</a:t>
            </a:r>
          </a:p>
          <a:p>
            <a:pPr algn="l" rtl="0">
              <a:lnSpc>
                <a:spcPct val="60000"/>
              </a:lnSpc>
              <a:spcBef>
                <a:spcPct val="50000"/>
              </a:spcBef>
              <a:buFontTx/>
              <a:buNone/>
            </a:pPr>
            <a:r>
              <a:rPr lang="en-US" altLang="en-US" sz="2400" b="1">
                <a:solidFill>
                  <a:schemeClr val="accent2"/>
                </a:solidFill>
              </a:rPr>
              <a:t>  	scanf(“%i”,&amp;n);</a:t>
            </a:r>
          </a:p>
          <a:p>
            <a:pPr algn="l" rtl="0">
              <a:lnSpc>
                <a:spcPct val="60000"/>
              </a:lnSpc>
              <a:spcBef>
                <a:spcPct val="50000"/>
              </a:spcBef>
              <a:buFontTx/>
              <a:buNone/>
            </a:pPr>
            <a:r>
              <a:rPr lang="en-US" altLang="en-US" sz="2400" b="1">
                <a:solidFill>
                  <a:schemeClr val="accent2"/>
                </a:solidFill>
              </a:rPr>
              <a:t>	i ++ ;</a:t>
            </a:r>
          </a:p>
          <a:p>
            <a:pPr algn="l" rtl="0">
              <a:lnSpc>
                <a:spcPct val="60000"/>
              </a:lnSpc>
              <a:spcBef>
                <a:spcPct val="50000"/>
              </a:spcBef>
              <a:buFontTx/>
              <a:buNone/>
            </a:pPr>
            <a:r>
              <a:rPr lang="en-US" altLang="en-US" sz="2400" b="1">
                <a:solidFill>
                  <a:schemeClr val="accent2"/>
                </a:solidFill>
              </a:rPr>
              <a:t>	if ( n &lt; 0 ) continue ;</a:t>
            </a:r>
          </a:p>
          <a:p>
            <a:pPr algn="l" rtl="0">
              <a:lnSpc>
                <a:spcPct val="60000"/>
              </a:lnSpc>
              <a:spcBef>
                <a:spcPct val="50000"/>
              </a:spcBef>
              <a:buFontTx/>
              <a:buNone/>
            </a:pPr>
            <a:r>
              <a:rPr lang="en-US" altLang="en-US" sz="2400" b="1">
                <a:solidFill>
                  <a:schemeClr val="accent2"/>
                </a:solidFill>
              </a:rPr>
              <a:t>	s += n ; </a:t>
            </a:r>
          </a:p>
          <a:p>
            <a:pPr algn="l" rtl="0">
              <a:lnSpc>
                <a:spcPct val="60000"/>
              </a:lnSpc>
              <a:spcBef>
                <a:spcPct val="50000"/>
              </a:spcBef>
              <a:buFontTx/>
              <a:buNone/>
            </a:pPr>
            <a:r>
              <a:rPr lang="en-US" altLang="en-US" sz="2400" b="1">
                <a:solidFill>
                  <a:schemeClr val="accent2"/>
                </a:solidFill>
              </a:rPr>
              <a:t>        }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5" name="Rectangle 2"/>
          <p:cNvSpPr>
            <a:spLocks noGrp="1" noChangeArrowheads="1"/>
          </p:cNvSpPr>
          <p:nvPr>
            <p:ph type="title"/>
          </p:nvPr>
        </p:nvSpPr>
        <p:spPr>
          <a:xfrm>
            <a:off x="7467600" y="88900"/>
            <a:ext cx="1543050" cy="539750"/>
          </a:xfrm>
          <a:solidFill>
            <a:schemeClr val="hlink"/>
          </a:solidFill>
          <a:ln cap="flat">
            <a:solidFill>
              <a:schemeClr val="tx1"/>
            </a:solidFill>
            <a:miter lim="800000"/>
            <a:headEnd/>
            <a:tailEnd/>
          </a:ln>
          <a:effectLst>
            <a:outerShdw dist="107763" dir="18900000" algn="ctr" rotWithShape="0">
              <a:schemeClr val="bg2"/>
            </a:outerShdw>
          </a:effectLst>
        </p:spPr>
        <p:txBody>
          <a:bodyPr/>
          <a:lstStyle/>
          <a:p>
            <a:pPr algn="r"/>
            <a:r>
              <a:rPr lang="ar-SA" altLang="en-US" sz="2400" b="1" smtClean="0">
                <a:cs typeface="B Nazanin" panose="00000400000000000000" pitchFamily="2" charset="-78"/>
              </a:rPr>
              <a:t>عملگر</a:t>
            </a:r>
            <a:r>
              <a:rPr lang="en-US" altLang="en-US" sz="2400" b="1" smtClean="0">
                <a:cs typeface="B Nazanin" panose="00000400000000000000" pitchFamily="2" charset="-78"/>
              </a:rPr>
              <a:t>  ,  </a:t>
            </a:r>
            <a:r>
              <a:rPr lang="fa-IR" altLang="en-US" sz="2400" b="1" smtClean="0">
                <a:cs typeface="B Nazanin" panose="00000400000000000000" pitchFamily="2" charset="-78"/>
              </a:rPr>
              <a:t>  :</a:t>
            </a:r>
            <a:r>
              <a:rPr lang="en-US" altLang="en-US" sz="2400" b="1" smtClean="0">
                <a:cs typeface="B Nazanin" panose="00000400000000000000" pitchFamily="2" charset="-78"/>
              </a:rPr>
              <a:t> </a:t>
            </a:r>
          </a:p>
        </p:txBody>
      </p:sp>
      <p:sp>
        <p:nvSpPr>
          <p:cNvPr id="38916" name="Text Box 3"/>
          <p:cNvSpPr txBox="1">
            <a:spLocks noChangeArrowheads="1"/>
          </p:cNvSpPr>
          <p:nvPr/>
        </p:nvSpPr>
        <p:spPr bwMode="auto">
          <a:xfrm>
            <a:off x="101600" y="914400"/>
            <a:ext cx="3429000" cy="1562100"/>
          </a:xfrm>
          <a:prstGeom prst="rect">
            <a:avLst/>
          </a:prstGeom>
          <a:gradFill rotWithShape="0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path path="rect">
              <a:fillToRect r="100000" b="10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r" rtl="1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algn="r" rtl="1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algn="r" rtl="1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algn="r" rtl="1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algn="r" rtl="1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l" rtl="0">
              <a:spcBef>
                <a:spcPct val="50000"/>
              </a:spcBef>
              <a:buFontTx/>
              <a:buNone/>
            </a:pPr>
            <a:r>
              <a:rPr lang="en-US" altLang="en-US" sz="2400" b="1"/>
              <a:t>eg.1:    </a:t>
            </a:r>
          </a:p>
          <a:p>
            <a:pPr algn="l" rtl="0">
              <a:spcBef>
                <a:spcPct val="50000"/>
              </a:spcBef>
              <a:buFontTx/>
              <a:buNone/>
            </a:pPr>
            <a:r>
              <a:rPr lang="en-US" altLang="en-US" sz="2400" b="1"/>
              <a:t>    if ( a &gt; b ) </a:t>
            </a:r>
          </a:p>
          <a:p>
            <a:pPr algn="l" rtl="0">
              <a:spcBef>
                <a:spcPct val="50000"/>
              </a:spcBef>
              <a:buFontTx/>
              <a:buNone/>
            </a:pPr>
            <a:r>
              <a:rPr lang="en-US" altLang="en-US" sz="2400" b="1"/>
              <a:t>       t = a </a:t>
            </a:r>
            <a:r>
              <a:rPr lang="en-US" altLang="en-US" sz="2400" b="1">
                <a:solidFill>
                  <a:srgbClr val="FF0066"/>
                </a:solidFill>
              </a:rPr>
              <a:t>,</a:t>
            </a:r>
            <a:r>
              <a:rPr lang="en-US" altLang="en-US" sz="2400" b="1"/>
              <a:t> a = b </a:t>
            </a:r>
            <a:r>
              <a:rPr lang="en-US" altLang="en-US" sz="2400" b="1">
                <a:solidFill>
                  <a:srgbClr val="FF0066"/>
                </a:solidFill>
              </a:rPr>
              <a:t>,</a:t>
            </a:r>
            <a:r>
              <a:rPr lang="en-US" altLang="en-US" sz="2400" b="1"/>
              <a:t> b = t ;                </a:t>
            </a:r>
          </a:p>
        </p:txBody>
      </p:sp>
      <p:sp>
        <p:nvSpPr>
          <p:cNvPr id="38917" name="Text Box 8"/>
          <p:cNvSpPr txBox="1">
            <a:spLocks noChangeArrowheads="1"/>
          </p:cNvSpPr>
          <p:nvPr/>
        </p:nvSpPr>
        <p:spPr bwMode="auto">
          <a:xfrm>
            <a:off x="111125" y="2590800"/>
            <a:ext cx="5984875" cy="1562100"/>
          </a:xfrm>
          <a:prstGeom prst="rect">
            <a:avLst/>
          </a:prstGeom>
          <a:gradFill rotWithShape="0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path path="rect">
              <a:fillToRect l="100000" b="10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r" rtl="1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algn="r" rtl="1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algn="r" rtl="1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algn="r" rtl="1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algn="r" rtl="1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l" rtl="0">
              <a:spcBef>
                <a:spcPct val="50000"/>
              </a:spcBef>
              <a:buFontTx/>
              <a:buNone/>
            </a:pPr>
            <a:r>
              <a:rPr lang="en-US" altLang="en-US" sz="2400" b="1"/>
              <a:t>eg.2:        </a:t>
            </a:r>
          </a:p>
          <a:p>
            <a:pPr algn="l" rtl="0">
              <a:spcBef>
                <a:spcPct val="50000"/>
              </a:spcBef>
              <a:buFontTx/>
              <a:buNone/>
            </a:pPr>
            <a:r>
              <a:rPr lang="en-US" altLang="en-US" sz="2400" b="1"/>
              <a:t>    for  ( x = 1 </a:t>
            </a:r>
            <a:r>
              <a:rPr lang="en-US" altLang="en-US" sz="2400" b="1">
                <a:solidFill>
                  <a:srgbClr val="FF0066"/>
                </a:solidFill>
              </a:rPr>
              <a:t>,</a:t>
            </a:r>
            <a:r>
              <a:rPr lang="en-US" altLang="en-US" sz="2400" b="1"/>
              <a:t> y = 5 ; x &lt;= 10 ; x ++ )</a:t>
            </a:r>
          </a:p>
          <a:p>
            <a:pPr algn="l" rtl="0">
              <a:spcBef>
                <a:spcPct val="50000"/>
              </a:spcBef>
              <a:buFontTx/>
              <a:buNone/>
            </a:pPr>
            <a:r>
              <a:rPr lang="en-US" altLang="en-US" sz="2400" b="1"/>
              <a:t>	     printf(“%i\n”, x * y) ;</a:t>
            </a:r>
          </a:p>
        </p:txBody>
      </p:sp>
      <p:sp>
        <p:nvSpPr>
          <p:cNvPr id="38918" name="Text Box 9"/>
          <p:cNvSpPr txBox="1">
            <a:spLocks noChangeArrowheads="1"/>
          </p:cNvSpPr>
          <p:nvPr/>
        </p:nvSpPr>
        <p:spPr bwMode="auto">
          <a:xfrm>
            <a:off x="104775" y="4324350"/>
            <a:ext cx="8124825" cy="1014413"/>
          </a:xfrm>
          <a:prstGeom prst="rect">
            <a:avLst/>
          </a:prstGeom>
          <a:gradFill rotWithShape="0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path path="rect">
              <a:fillToRect l="100000" t="10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r" rtl="1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algn="r" rtl="1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algn="r" rtl="1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algn="r" rtl="1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algn="r" rtl="1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l" rtl="0">
              <a:spcBef>
                <a:spcPct val="50000"/>
              </a:spcBef>
              <a:buFontTx/>
              <a:buNone/>
            </a:pPr>
            <a:r>
              <a:rPr lang="en-US" altLang="en-US" sz="2400" b="1"/>
              <a:t>eg.3:        </a:t>
            </a:r>
          </a:p>
          <a:p>
            <a:pPr algn="l" rtl="0">
              <a:spcBef>
                <a:spcPct val="50000"/>
              </a:spcBef>
              <a:buFontTx/>
              <a:buNone/>
            </a:pPr>
            <a:r>
              <a:rPr lang="en-US" altLang="en-US" sz="2400" b="1"/>
              <a:t>   for ( float x = 1 ; x &lt;= 10 ; printf(“%f\n”, x ) </a:t>
            </a:r>
            <a:r>
              <a:rPr lang="en-US" altLang="en-US" sz="2400" b="1">
                <a:solidFill>
                  <a:srgbClr val="FF0066"/>
                </a:solidFill>
              </a:rPr>
              <a:t>,</a:t>
            </a:r>
            <a:r>
              <a:rPr lang="en-US" altLang="en-US" sz="2400" b="1"/>
              <a:t> x += 0.1 ) ;</a:t>
            </a:r>
          </a:p>
        </p:txBody>
      </p:sp>
      <p:sp>
        <p:nvSpPr>
          <p:cNvPr id="38919" name="Text Box 10"/>
          <p:cNvSpPr txBox="1">
            <a:spLocks noChangeArrowheads="1"/>
          </p:cNvSpPr>
          <p:nvPr/>
        </p:nvSpPr>
        <p:spPr bwMode="auto">
          <a:xfrm>
            <a:off x="106363" y="5562600"/>
            <a:ext cx="8915400" cy="1014413"/>
          </a:xfrm>
          <a:prstGeom prst="rect">
            <a:avLst/>
          </a:prstGeom>
          <a:gradFill rotWithShape="0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path path="rect">
              <a:fillToRect t="100000" r="10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r" rtl="1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algn="r" rtl="1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algn="r" rtl="1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algn="r" rtl="1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algn="r" rtl="1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l" rtl="0">
              <a:spcBef>
                <a:spcPct val="50000"/>
              </a:spcBef>
              <a:buFontTx/>
              <a:buNone/>
            </a:pPr>
            <a:r>
              <a:rPr lang="en-US" altLang="en-US" sz="2400" b="1"/>
              <a:t>eg.4:        </a:t>
            </a:r>
          </a:p>
          <a:p>
            <a:pPr algn="l" rtl="0">
              <a:spcBef>
                <a:spcPct val="50000"/>
              </a:spcBef>
              <a:buFontTx/>
              <a:buNone/>
            </a:pPr>
            <a:r>
              <a:rPr lang="en-US" altLang="en-US" sz="2400" b="1"/>
              <a:t>   for ( x=12 </a:t>
            </a:r>
            <a:r>
              <a:rPr lang="en-US" altLang="en-US" sz="2400" b="1">
                <a:solidFill>
                  <a:srgbClr val="FF0066"/>
                </a:solidFill>
              </a:rPr>
              <a:t>,</a:t>
            </a:r>
            <a:r>
              <a:rPr lang="en-US" altLang="en-US" sz="2400" b="1"/>
              <a:t> y=15 ; x&lt;99 ; printf(“%i  %i\n”, x,y) </a:t>
            </a:r>
            <a:r>
              <a:rPr lang="en-US" altLang="en-US" sz="2400" b="1">
                <a:solidFill>
                  <a:srgbClr val="FF0066"/>
                </a:solidFill>
              </a:rPr>
              <a:t>,</a:t>
            </a:r>
            <a:r>
              <a:rPr lang="en-US" altLang="en-US" sz="2400" b="1"/>
              <a:t> x+=4 </a:t>
            </a:r>
            <a:r>
              <a:rPr lang="en-US" altLang="en-US" sz="2400" b="1">
                <a:solidFill>
                  <a:srgbClr val="FF0066"/>
                </a:solidFill>
              </a:rPr>
              <a:t>,</a:t>
            </a:r>
            <a:r>
              <a:rPr lang="en-US" altLang="en-US" sz="2400" b="1"/>
              <a:t> y+=5 ) ;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9" name="Rectangle 2"/>
          <p:cNvSpPr>
            <a:spLocks noGrp="1" noChangeArrowheads="1"/>
          </p:cNvSpPr>
          <p:nvPr>
            <p:ph type="title"/>
          </p:nvPr>
        </p:nvSpPr>
        <p:spPr>
          <a:xfrm>
            <a:off x="6477000" y="95250"/>
            <a:ext cx="2533650" cy="539750"/>
          </a:xfrm>
          <a:solidFill>
            <a:schemeClr val="hlink"/>
          </a:solidFill>
          <a:ln cap="flat">
            <a:solidFill>
              <a:schemeClr val="tx1"/>
            </a:solidFill>
            <a:miter lim="800000"/>
            <a:headEnd/>
            <a:tailEnd/>
          </a:ln>
          <a:effectLst>
            <a:outerShdw dist="107763" dir="18900000" algn="ctr" rotWithShape="0">
              <a:schemeClr val="bg2"/>
            </a:outerShdw>
          </a:effectLst>
        </p:spPr>
        <p:txBody>
          <a:bodyPr/>
          <a:lstStyle/>
          <a:p>
            <a:pPr algn="r"/>
            <a:r>
              <a:rPr lang="ar-SA" altLang="en-US" sz="2400" b="1" smtClean="0">
                <a:cs typeface="B Nazanin" panose="00000400000000000000" pitchFamily="2" charset="-78"/>
              </a:rPr>
              <a:t>دستور</a:t>
            </a:r>
            <a:r>
              <a:rPr lang="fa-IR" altLang="en-US" sz="2400" b="1" smtClean="0">
                <a:cs typeface="B Nazanin" panose="00000400000000000000" pitchFamily="2" charset="-78"/>
              </a:rPr>
              <a:t> منفور</a:t>
            </a:r>
            <a:r>
              <a:rPr lang="en-US" altLang="en-US" sz="2400" b="1" smtClean="0">
                <a:cs typeface="B Nazanin" panose="00000400000000000000" pitchFamily="2" charset="-78"/>
              </a:rPr>
              <a:t> goto </a:t>
            </a:r>
            <a:r>
              <a:rPr lang="fa-IR" altLang="en-US" sz="2400" b="1" smtClean="0">
                <a:cs typeface="B Nazanin" panose="00000400000000000000" pitchFamily="2" charset="-78"/>
              </a:rPr>
              <a:t> :</a:t>
            </a:r>
            <a:r>
              <a:rPr lang="en-US" altLang="en-US" sz="2400" b="1" smtClean="0">
                <a:cs typeface="B Nazanin" panose="00000400000000000000" pitchFamily="2" charset="-78"/>
              </a:rPr>
              <a:t> </a:t>
            </a:r>
          </a:p>
        </p:txBody>
      </p:sp>
      <p:sp>
        <p:nvSpPr>
          <p:cNvPr id="39940" name="Text Box 3"/>
          <p:cNvSpPr txBox="1">
            <a:spLocks noChangeArrowheads="1"/>
          </p:cNvSpPr>
          <p:nvPr/>
        </p:nvSpPr>
        <p:spPr bwMode="auto">
          <a:xfrm>
            <a:off x="177800" y="711200"/>
            <a:ext cx="5232400" cy="3522663"/>
          </a:xfrm>
          <a:prstGeom prst="rect">
            <a:avLst/>
          </a:prstGeom>
          <a:solidFill>
            <a:schemeClr val="tx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r" rtl="1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algn="r" rtl="1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algn="r" rtl="1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algn="r" rtl="1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algn="r" rtl="1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l" rtl="0">
              <a:lnSpc>
                <a:spcPct val="120000"/>
              </a:lnSpc>
              <a:spcBef>
                <a:spcPct val="50000"/>
              </a:spcBef>
              <a:buFontTx/>
              <a:buNone/>
            </a:pPr>
            <a:r>
              <a:rPr lang="en-US" altLang="en-US" sz="2800" b="1">
                <a:solidFill>
                  <a:schemeClr val="bg1"/>
                </a:solidFill>
              </a:rPr>
              <a:t>eg.1:</a:t>
            </a:r>
          </a:p>
          <a:p>
            <a:pPr algn="l" rtl="0">
              <a:lnSpc>
                <a:spcPct val="120000"/>
              </a:lnSpc>
              <a:spcBef>
                <a:spcPct val="50000"/>
              </a:spcBef>
              <a:buFontTx/>
              <a:buNone/>
            </a:pPr>
            <a:r>
              <a:rPr lang="en-US" altLang="en-US" sz="2800" b="1">
                <a:solidFill>
                  <a:schemeClr val="bg1"/>
                </a:solidFill>
              </a:rPr>
              <a:t>	int x = 1 ;</a:t>
            </a:r>
          </a:p>
          <a:p>
            <a:pPr algn="l" rtl="0">
              <a:lnSpc>
                <a:spcPct val="120000"/>
              </a:lnSpc>
              <a:spcBef>
                <a:spcPct val="50000"/>
              </a:spcBef>
              <a:buFontTx/>
              <a:buNone/>
            </a:pPr>
            <a:r>
              <a:rPr lang="en-US" altLang="en-US" sz="2800" b="1">
                <a:solidFill>
                  <a:schemeClr val="bg1"/>
                </a:solidFill>
              </a:rPr>
              <a:t>  L1:	printf(“%i\n”, x ) ;</a:t>
            </a:r>
          </a:p>
          <a:p>
            <a:pPr algn="l" rtl="0">
              <a:lnSpc>
                <a:spcPct val="120000"/>
              </a:lnSpc>
              <a:spcBef>
                <a:spcPct val="50000"/>
              </a:spcBef>
              <a:buFontTx/>
              <a:buNone/>
            </a:pPr>
            <a:r>
              <a:rPr lang="en-US" altLang="en-US" sz="2800" b="1">
                <a:solidFill>
                  <a:schemeClr val="bg1"/>
                </a:solidFill>
              </a:rPr>
              <a:t>	x ++ ;</a:t>
            </a:r>
          </a:p>
          <a:p>
            <a:pPr algn="l" rtl="0">
              <a:lnSpc>
                <a:spcPct val="120000"/>
              </a:lnSpc>
              <a:spcBef>
                <a:spcPct val="50000"/>
              </a:spcBef>
              <a:buFontTx/>
              <a:buNone/>
            </a:pPr>
            <a:r>
              <a:rPr lang="en-US" altLang="en-US" sz="2800" b="1">
                <a:solidFill>
                  <a:schemeClr val="bg1"/>
                </a:solidFill>
              </a:rPr>
              <a:t>	if ( x &lt;= 10 ) goto L1;</a:t>
            </a:r>
          </a:p>
        </p:txBody>
      </p:sp>
      <p:sp>
        <p:nvSpPr>
          <p:cNvPr id="39941" name="Line 5"/>
          <p:cNvSpPr>
            <a:spLocks noChangeShapeType="1"/>
          </p:cNvSpPr>
          <p:nvPr/>
        </p:nvSpPr>
        <p:spPr bwMode="auto">
          <a:xfrm>
            <a:off x="4038600" y="4114800"/>
            <a:ext cx="1143000" cy="914400"/>
          </a:xfrm>
          <a:prstGeom prst="line">
            <a:avLst/>
          </a:prstGeom>
          <a:noFill/>
          <a:ln w="57150">
            <a:solidFill>
              <a:srgbClr val="FF0066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9942" name="AutoShape 8"/>
          <p:cNvSpPr>
            <a:spLocks noChangeArrowheads="1"/>
          </p:cNvSpPr>
          <p:nvPr/>
        </p:nvSpPr>
        <p:spPr bwMode="auto">
          <a:xfrm>
            <a:off x="5181600" y="4876800"/>
            <a:ext cx="2667000" cy="1600200"/>
          </a:xfrm>
          <a:prstGeom prst="irregularSeal1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algn="r" rtl="1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algn="r" rtl="1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algn="r" rtl="1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algn="r" rtl="1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algn="r" rtl="1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2400"/>
              <a:t>Identifier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03273594"/>
              </p:ext>
            </p:extLst>
          </p:nvPr>
        </p:nvGraphicFramePr>
        <p:xfrm>
          <a:off x="76200" y="76200"/>
          <a:ext cx="8991600" cy="6586538"/>
        </p:xfrm>
        <a:graphic>
          <a:graphicData uri="http://schemas.openxmlformats.org/drawingml/2006/table">
            <a:tbl>
              <a:tblPr rtl="1" firstRow="1" firstCol="1" bandRow="1">
                <a:tableStyleId>{21E4AEA4-8DFA-4A89-87EB-49C32662AFE0}</a:tableStyleId>
              </a:tblPr>
              <a:tblGrid>
                <a:gridCol w="561110"/>
                <a:gridCol w="8430490"/>
              </a:tblGrid>
              <a:tr h="446794">
                <a:tc gridSpan="2">
                  <a:txBody>
                    <a:bodyPr/>
                    <a:lstStyle/>
                    <a:p>
                      <a:pPr algn="ctr" rtl="1"/>
                      <a:r>
                        <a:rPr lang="fa-IR" sz="1800" dirty="0" smtClean="0">
                          <a:cs typeface="B Titr" panose="00000700000000000000" pitchFamily="2" charset="-78"/>
                        </a:rPr>
                        <a:t>تمرینات</a:t>
                      </a:r>
                      <a:endParaRPr lang="en-US" sz="1800" dirty="0">
                        <a:cs typeface="B Titr" panose="00000700000000000000" pitchFamily="2" charset="-78"/>
                      </a:endParaRPr>
                    </a:p>
                  </a:txBody>
                  <a:tcPr marT="45716" marB="45716"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458306">
                <a:tc>
                  <a:txBody>
                    <a:bodyPr/>
                    <a:lstStyle/>
                    <a:p>
                      <a:pPr algn="ctr" rtl="1"/>
                      <a:r>
                        <a:rPr lang="fa-IR" sz="1800" dirty="0" smtClean="0">
                          <a:cs typeface="B Nazanin" panose="00000400000000000000" pitchFamily="2" charset="-78"/>
                        </a:rPr>
                        <a:t>25</a:t>
                      </a:r>
                      <a:endParaRPr lang="en-US" sz="1800" dirty="0">
                        <a:cs typeface="B Nazanin" panose="00000400000000000000" pitchFamily="2" charset="-78"/>
                      </a:endParaRPr>
                    </a:p>
                  </a:txBody>
                  <a:tcPr marT="45716" marB="45716" anchor="ctr"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sz="1800" dirty="0" smtClean="0">
                          <a:cs typeface="B Nazanin" panose="00000400000000000000" pitchFamily="2" charset="-78"/>
                        </a:rPr>
                        <a:t>مجموع 50 عدد صحیح دریافتی</a:t>
                      </a:r>
                    </a:p>
                  </a:txBody>
                  <a:tcPr marT="45716" marB="45716" anchor="ctr"/>
                </a:tc>
              </a:tr>
              <a:tr h="458306">
                <a:tc>
                  <a:txBody>
                    <a:bodyPr/>
                    <a:lstStyle/>
                    <a:p>
                      <a:pPr algn="ctr" rtl="1"/>
                      <a:r>
                        <a:rPr lang="fa-IR" sz="1800" dirty="0" smtClean="0">
                          <a:cs typeface="B Nazanin" panose="00000400000000000000" pitchFamily="2" charset="-78"/>
                        </a:rPr>
                        <a:t>26</a:t>
                      </a:r>
                      <a:endParaRPr lang="en-US" sz="1800" dirty="0">
                        <a:cs typeface="B Nazanin" panose="00000400000000000000" pitchFamily="2" charset="-78"/>
                      </a:endParaRPr>
                    </a:p>
                  </a:txBody>
                  <a:tcPr marT="45716" marB="45716" anchor="ctr"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algn="r" defTabSz="914400" rtl="1" eaLnBrk="1" latinLnBrk="0" hangingPunct="1"/>
                      <a:r>
                        <a:rPr lang="fa-IR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تعدادی عدد دریافت کند و مجموع آنها را بنویسد. (برای پایان عدد 1- را وارد کنید)</a:t>
                      </a:r>
                    </a:p>
                  </a:txBody>
                  <a:tcPr marT="45716" marB="45716" anchor="ctr"/>
                </a:tc>
              </a:tr>
              <a:tr h="458306">
                <a:tc>
                  <a:txBody>
                    <a:bodyPr/>
                    <a:lstStyle/>
                    <a:p>
                      <a:pPr algn="ctr" rtl="1"/>
                      <a:r>
                        <a:rPr lang="fa-IR" sz="1800" dirty="0" smtClean="0">
                          <a:cs typeface="B Nazanin" panose="00000400000000000000" pitchFamily="2" charset="-78"/>
                        </a:rPr>
                        <a:t>27</a:t>
                      </a:r>
                      <a:endParaRPr lang="en-US" sz="1800" dirty="0">
                        <a:cs typeface="B Nazanin" panose="00000400000000000000" pitchFamily="2" charset="-78"/>
                      </a:endParaRPr>
                    </a:p>
                  </a:txBody>
                  <a:tcPr marT="45716" marB="45716" anchor="ctr"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sz="1800" dirty="0" smtClean="0">
                          <a:cs typeface="B Nazanin" panose="00000400000000000000" pitchFamily="2" charset="-78"/>
                        </a:rPr>
                        <a:t>یک عدد 3 رقمی را دریافت و معکوس آن را نمایش دهد. (123 </a:t>
                      </a:r>
                      <a:r>
                        <a:rPr lang="fa-IR" sz="1800" dirty="0" smtClean="0">
                          <a:cs typeface="B Nazanin" panose="00000400000000000000" pitchFamily="2" charset="-78"/>
                          <a:sym typeface="Wingdings" panose="05000000000000000000" pitchFamily="2" charset="2"/>
                        </a:rPr>
                        <a:t></a:t>
                      </a:r>
                      <a:r>
                        <a:rPr lang="fa-IR" sz="1800" dirty="0" smtClean="0">
                          <a:cs typeface="B Nazanin" panose="00000400000000000000" pitchFamily="2" charset="-78"/>
                        </a:rPr>
                        <a:t>321)</a:t>
                      </a:r>
                      <a:endParaRPr lang="en-US" sz="1800" dirty="0">
                        <a:cs typeface="B Nazanin" panose="00000400000000000000" pitchFamily="2" charset="-78"/>
                      </a:endParaRPr>
                    </a:p>
                  </a:txBody>
                  <a:tcPr marT="45716" marB="45716" anchor="ctr"/>
                </a:tc>
              </a:tr>
              <a:tr h="458306">
                <a:tc>
                  <a:txBody>
                    <a:bodyPr/>
                    <a:lstStyle/>
                    <a:p>
                      <a:pPr algn="ctr" rtl="1"/>
                      <a:r>
                        <a:rPr lang="fa-IR" sz="1800" dirty="0" smtClean="0">
                          <a:cs typeface="B Nazanin" panose="00000400000000000000" pitchFamily="2" charset="-78"/>
                        </a:rPr>
                        <a:t>28</a:t>
                      </a:r>
                      <a:endParaRPr lang="en-US" sz="1800" dirty="0">
                        <a:cs typeface="B Nazanin" panose="00000400000000000000" pitchFamily="2" charset="-78"/>
                      </a:endParaRPr>
                    </a:p>
                  </a:txBody>
                  <a:tcPr marT="45716" marB="45716" anchor="ctr"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sz="1800" dirty="0" smtClean="0">
                          <a:cs typeface="B Nazanin" panose="00000400000000000000" pitchFamily="2" charset="-78"/>
                        </a:rPr>
                        <a:t>یک عدد صحیح را دریافت و معکوس آن را نمایش دهد. (با هر تعداد رقم)</a:t>
                      </a:r>
                      <a:endParaRPr lang="en-US" sz="1800" dirty="0">
                        <a:cs typeface="B Nazanin" panose="00000400000000000000" pitchFamily="2" charset="-78"/>
                      </a:endParaRPr>
                    </a:p>
                  </a:txBody>
                  <a:tcPr marT="45716" marB="45716" anchor="ctr"/>
                </a:tc>
              </a:tr>
              <a:tr h="458306">
                <a:tc>
                  <a:txBody>
                    <a:bodyPr/>
                    <a:lstStyle/>
                    <a:p>
                      <a:pPr algn="ctr" rtl="1"/>
                      <a:r>
                        <a:rPr lang="fa-IR" sz="1800" dirty="0" smtClean="0">
                          <a:cs typeface="B Nazanin" panose="00000400000000000000" pitchFamily="2" charset="-78"/>
                        </a:rPr>
                        <a:t>29</a:t>
                      </a:r>
                      <a:endParaRPr lang="en-US" sz="1800" dirty="0">
                        <a:cs typeface="B Nazanin" panose="00000400000000000000" pitchFamily="2" charset="-78"/>
                      </a:endParaRPr>
                    </a:p>
                  </a:txBody>
                  <a:tcPr marT="45716" marB="45716" anchor="ctr"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sz="1800" dirty="0" smtClean="0">
                          <a:cs typeface="B Nazanin" panose="00000400000000000000" pitchFamily="2" charset="-78"/>
                        </a:rPr>
                        <a:t>نمایش اعدادی</a:t>
                      </a:r>
                      <a:r>
                        <a:rPr lang="fa-IR" sz="1800" u="sng" dirty="0" smtClean="0">
                          <a:cs typeface="B Nazanin" panose="00000400000000000000" pitchFamily="2" charset="-78"/>
                        </a:rPr>
                        <a:t> دورقمی </a:t>
                      </a:r>
                      <a:r>
                        <a:rPr lang="fa-IR" sz="1800" dirty="0" smtClean="0">
                          <a:cs typeface="B Nazanin" panose="00000400000000000000" pitchFamily="2" charset="-78"/>
                        </a:rPr>
                        <a:t>که مجموع رقم های آن بیشتر از 10 باشد.</a:t>
                      </a:r>
                      <a:endParaRPr lang="en-US" sz="1800" dirty="0">
                        <a:cs typeface="B Nazanin" panose="00000400000000000000" pitchFamily="2" charset="-78"/>
                      </a:endParaRPr>
                    </a:p>
                  </a:txBody>
                  <a:tcPr marT="45716" marB="45716" anchor="ctr"/>
                </a:tc>
              </a:tr>
              <a:tr h="458306">
                <a:tc>
                  <a:txBody>
                    <a:bodyPr/>
                    <a:lstStyle/>
                    <a:p>
                      <a:pPr algn="ctr" rtl="1"/>
                      <a:r>
                        <a:rPr lang="fa-IR" sz="1800" dirty="0" smtClean="0">
                          <a:cs typeface="B Nazanin" panose="00000400000000000000" pitchFamily="2" charset="-78"/>
                        </a:rPr>
                        <a:t>30</a:t>
                      </a:r>
                      <a:endParaRPr lang="en-US" sz="1800" dirty="0">
                        <a:cs typeface="B Nazanin" panose="00000400000000000000" pitchFamily="2" charset="-78"/>
                      </a:endParaRPr>
                    </a:p>
                  </a:txBody>
                  <a:tcPr marT="45716" marB="45716" anchor="ctr"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sz="1800" u="sng" dirty="0" smtClean="0">
                          <a:cs typeface="B Nazanin" panose="00000400000000000000" pitchFamily="2" charset="-78"/>
                        </a:rPr>
                        <a:t>ضرایب</a:t>
                      </a:r>
                      <a:r>
                        <a:rPr lang="fa-IR" sz="1800" dirty="0" smtClean="0">
                          <a:cs typeface="B Nazanin" panose="00000400000000000000" pitchFamily="2" charset="-78"/>
                        </a:rPr>
                        <a:t> </a:t>
                      </a:r>
                      <a:r>
                        <a:rPr lang="fa-IR" sz="1800" u="sng" dirty="0" smtClean="0">
                          <a:cs typeface="B Nazanin" panose="00000400000000000000" pitchFamily="2" charset="-78"/>
                        </a:rPr>
                        <a:t>دورقمی</a:t>
                      </a:r>
                      <a:r>
                        <a:rPr lang="fa-IR" sz="1800" dirty="0" smtClean="0">
                          <a:cs typeface="B Nazanin" panose="00000400000000000000" pitchFamily="2" charset="-78"/>
                        </a:rPr>
                        <a:t> عدد 8 را نمایش دهد. </a:t>
                      </a:r>
                      <a:endParaRPr lang="en-US" sz="1800" dirty="0">
                        <a:cs typeface="B Nazanin" panose="00000400000000000000" pitchFamily="2" charset="-78"/>
                      </a:endParaRPr>
                    </a:p>
                  </a:txBody>
                  <a:tcPr marT="45716" marB="45716" anchor="ctr"/>
                </a:tc>
              </a:tr>
              <a:tr h="458306">
                <a:tc>
                  <a:txBody>
                    <a:bodyPr/>
                    <a:lstStyle/>
                    <a:p>
                      <a:pPr algn="ctr" rtl="1"/>
                      <a:r>
                        <a:rPr lang="fa-IR" sz="1800" dirty="0" smtClean="0">
                          <a:cs typeface="B Nazanin" panose="00000400000000000000" pitchFamily="2" charset="-78"/>
                        </a:rPr>
                        <a:t>31</a:t>
                      </a:r>
                      <a:endParaRPr lang="en-US" sz="1800" dirty="0">
                        <a:cs typeface="B Nazanin" panose="00000400000000000000" pitchFamily="2" charset="-78"/>
                      </a:endParaRPr>
                    </a:p>
                  </a:txBody>
                  <a:tcPr marT="45716" marB="45716" anchor="ctr"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sz="1800" dirty="0" smtClean="0">
                          <a:cs typeface="B Nazanin" panose="00000400000000000000" pitchFamily="2" charset="-78"/>
                        </a:rPr>
                        <a:t>ضرایب</a:t>
                      </a:r>
                      <a:r>
                        <a:rPr lang="en-US" sz="1800" dirty="0" smtClean="0">
                          <a:cs typeface="B Nazanin" panose="00000400000000000000" pitchFamily="2" charset="-78"/>
                        </a:rPr>
                        <a:t>n </a:t>
                      </a:r>
                      <a:r>
                        <a:rPr lang="fa-IR" sz="1800" dirty="0" smtClean="0">
                          <a:cs typeface="B Nazanin" panose="00000400000000000000" pitchFamily="2" charset="-78"/>
                        </a:rPr>
                        <a:t> رقمی عدد 8 را نمایش دهد. (</a:t>
                      </a:r>
                      <a:r>
                        <a:rPr lang="en-US" sz="1800" baseline="0" dirty="0" smtClean="0">
                          <a:cs typeface="B Nazanin" panose="00000400000000000000" pitchFamily="2" charset="-78"/>
                        </a:rPr>
                        <a:t> n</a:t>
                      </a:r>
                      <a:r>
                        <a:rPr lang="fa-IR" sz="1800" baseline="0" dirty="0" smtClean="0">
                          <a:cs typeface="B Nazanin" panose="00000400000000000000" pitchFamily="2" charset="-78"/>
                        </a:rPr>
                        <a:t> از ورودی دریافت شود)</a:t>
                      </a:r>
                      <a:endParaRPr lang="en-US" sz="1800" dirty="0">
                        <a:cs typeface="B Nazanin" panose="00000400000000000000" pitchFamily="2" charset="-78"/>
                      </a:endParaRPr>
                    </a:p>
                  </a:txBody>
                  <a:tcPr marT="45716" marB="45716" anchor="ctr"/>
                </a:tc>
              </a:tr>
              <a:tr h="458306">
                <a:tc>
                  <a:txBody>
                    <a:bodyPr/>
                    <a:lstStyle/>
                    <a:p>
                      <a:pPr algn="ctr" rtl="1"/>
                      <a:r>
                        <a:rPr lang="fa-IR" sz="1800" dirty="0" smtClean="0">
                          <a:cs typeface="B Nazanin" panose="00000400000000000000" pitchFamily="2" charset="-78"/>
                        </a:rPr>
                        <a:t>32</a:t>
                      </a:r>
                      <a:endParaRPr lang="en-US" sz="1800" dirty="0">
                        <a:cs typeface="B Nazanin" panose="00000400000000000000" pitchFamily="2" charset="-78"/>
                      </a:endParaRPr>
                    </a:p>
                  </a:txBody>
                  <a:tcPr marT="45716" marB="45716" anchor="ctr"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800" dirty="0" smtClean="0">
                          <a:cs typeface="B Nazanin" panose="00000400000000000000" pitchFamily="2" charset="-78"/>
                        </a:rPr>
                        <a:t>ضرایب</a:t>
                      </a:r>
                      <a:r>
                        <a:rPr lang="en-US" sz="1800" dirty="0" smtClean="0">
                          <a:cs typeface="B Nazanin" panose="00000400000000000000" pitchFamily="2" charset="-78"/>
                        </a:rPr>
                        <a:t>n </a:t>
                      </a:r>
                      <a:r>
                        <a:rPr lang="fa-IR" sz="1800" dirty="0" smtClean="0">
                          <a:cs typeface="B Nazanin" panose="00000400000000000000" pitchFamily="2" charset="-78"/>
                        </a:rPr>
                        <a:t> رقمی عدد </a:t>
                      </a:r>
                      <a:r>
                        <a:rPr lang="en-US" sz="1800" dirty="0" smtClean="0">
                          <a:cs typeface="B Nazanin" panose="00000400000000000000" pitchFamily="2" charset="-78"/>
                        </a:rPr>
                        <a:t>m</a:t>
                      </a:r>
                      <a:r>
                        <a:rPr lang="fa-IR" sz="1800" dirty="0" smtClean="0">
                          <a:cs typeface="B Nazanin" panose="00000400000000000000" pitchFamily="2" charset="-78"/>
                        </a:rPr>
                        <a:t> را نمایش دهد. (</a:t>
                      </a:r>
                      <a:r>
                        <a:rPr lang="en-US" sz="1800" baseline="0" dirty="0" smtClean="0">
                          <a:cs typeface="B Nazanin" panose="00000400000000000000" pitchFamily="2" charset="-78"/>
                        </a:rPr>
                        <a:t> n</a:t>
                      </a:r>
                      <a:r>
                        <a:rPr lang="fa-IR" sz="1800" baseline="0" dirty="0" smtClean="0">
                          <a:cs typeface="B Nazanin" panose="00000400000000000000" pitchFamily="2" charset="-78"/>
                        </a:rPr>
                        <a:t> و </a:t>
                      </a:r>
                      <a:r>
                        <a:rPr lang="en-US" sz="1800" baseline="0" dirty="0" smtClean="0">
                          <a:cs typeface="B Nazanin" panose="00000400000000000000" pitchFamily="2" charset="-78"/>
                        </a:rPr>
                        <a:t>m</a:t>
                      </a:r>
                      <a:r>
                        <a:rPr lang="fa-IR" sz="1800" baseline="0" dirty="0" smtClean="0">
                          <a:cs typeface="B Nazanin" panose="00000400000000000000" pitchFamily="2" charset="-78"/>
                        </a:rPr>
                        <a:t> از ورودی دریافت شوند)</a:t>
                      </a:r>
                      <a:endParaRPr lang="en-US" sz="1800" dirty="0" smtClean="0">
                        <a:cs typeface="B Nazanin" panose="00000400000000000000" pitchFamily="2" charset="-78"/>
                      </a:endParaRPr>
                    </a:p>
                  </a:txBody>
                  <a:tcPr marT="45716" marB="45716" anchor="ctr"/>
                </a:tc>
              </a:tr>
              <a:tr h="458306">
                <a:tc>
                  <a:txBody>
                    <a:bodyPr/>
                    <a:lstStyle/>
                    <a:p>
                      <a:pPr algn="ctr" rtl="1"/>
                      <a:r>
                        <a:rPr lang="fa-IR" sz="1800" dirty="0" smtClean="0">
                          <a:cs typeface="B Nazanin" panose="00000400000000000000" pitchFamily="2" charset="-78"/>
                        </a:rPr>
                        <a:t>33</a:t>
                      </a:r>
                      <a:endParaRPr lang="en-US" sz="1800" dirty="0">
                        <a:cs typeface="B Nazanin" panose="00000400000000000000" pitchFamily="2" charset="-78"/>
                      </a:endParaRPr>
                    </a:p>
                  </a:txBody>
                  <a:tcPr marT="45716" marB="45716" anchor="ctr"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800" dirty="0" smtClean="0">
                          <a:cs typeface="B Nazanin" panose="00000400000000000000" pitchFamily="2" charset="-78"/>
                        </a:rPr>
                        <a:t>دریافت یک عدد از ورودی و نمایش اعداد زوج از آن عدد تا عدد صد.</a:t>
                      </a:r>
                      <a:endParaRPr lang="en-US" sz="1800" dirty="0" smtClean="0">
                        <a:cs typeface="B Nazanin" panose="00000400000000000000" pitchFamily="2" charset="-78"/>
                      </a:endParaRPr>
                    </a:p>
                  </a:txBody>
                  <a:tcPr marT="45716" marB="45716" anchor="ctr"/>
                </a:tc>
              </a:tr>
              <a:tr h="458306">
                <a:tc>
                  <a:txBody>
                    <a:bodyPr/>
                    <a:lstStyle/>
                    <a:p>
                      <a:pPr algn="ctr" rtl="1"/>
                      <a:r>
                        <a:rPr lang="fa-IR" sz="1800" dirty="0" smtClean="0">
                          <a:cs typeface="B Nazanin" panose="00000400000000000000" pitchFamily="2" charset="-78"/>
                        </a:rPr>
                        <a:t>34</a:t>
                      </a:r>
                      <a:endParaRPr lang="en-US" sz="1800" dirty="0">
                        <a:cs typeface="B Nazanin" panose="00000400000000000000" pitchFamily="2" charset="-78"/>
                      </a:endParaRPr>
                    </a:p>
                  </a:txBody>
                  <a:tcPr marT="45716" marB="45716" anchor="ctr"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800" dirty="0" smtClean="0">
                          <a:cs typeface="B Nazanin" panose="00000400000000000000" pitchFamily="2" charset="-78"/>
                        </a:rPr>
                        <a:t>حاصل این عبارت چند است؟    3+6+9+…+117+120 = ?</a:t>
                      </a:r>
                    </a:p>
                  </a:txBody>
                  <a:tcPr marT="45716" marB="45716" anchor="ctr"/>
                </a:tc>
              </a:tr>
              <a:tr h="458306">
                <a:tc>
                  <a:txBody>
                    <a:bodyPr/>
                    <a:lstStyle/>
                    <a:p>
                      <a:pPr algn="ctr" rtl="1"/>
                      <a:r>
                        <a:rPr lang="fa-IR" sz="1800" dirty="0" smtClean="0">
                          <a:cs typeface="B Nazanin" panose="00000400000000000000" pitchFamily="2" charset="-78"/>
                        </a:rPr>
                        <a:t>35</a:t>
                      </a:r>
                      <a:endParaRPr lang="en-US" sz="1800" dirty="0">
                        <a:cs typeface="B Nazanin" panose="00000400000000000000" pitchFamily="2" charset="-78"/>
                      </a:endParaRPr>
                    </a:p>
                  </a:txBody>
                  <a:tcPr marT="45716" marB="45716" anchor="ctr"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800" dirty="0" smtClean="0">
                          <a:cs typeface="B Nazanin" panose="00000400000000000000" pitchFamily="2" charset="-78"/>
                        </a:rPr>
                        <a:t>نمایش جدول ضرب با استفاده از دو حلقه.  با یک حلقه هم می توانید؟</a:t>
                      </a:r>
                    </a:p>
                  </a:txBody>
                  <a:tcPr marT="45716" marB="45716" anchor="ctr"/>
                </a:tc>
              </a:tr>
              <a:tr h="640067">
                <a:tc>
                  <a:txBody>
                    <a:bodyPr/>
                    <a:lstStyle/>
                    <a:p>
                      <a:pPr algn="ctr" rtl="1"/>
                      <a:r>
                        <a:rPr lang="fa-IR" sz="1800" dirty="0" smtClean="0">
                          <a:cs typeface="B Nazanin" panose="00000400000000000000" pitchFamily="2" charset="-78"/>
                        </a:rPr>
                        <a:t>36</a:t>
                      </a:r>
                      <a:endParaRPr lang="en-US" sz="1800" dirty="0">
                        <a:cs typeface="B Nazanin" panose="00000400000000000000" pitchFamily="2" charset="-78"/>
                      </a:endParaRPr>
                    </a:p>
                  </a:txBody>
                  <a:tcPr marT="45716" marB="45716" anchor="ctr"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800" dirty="0" smtClean="0">
                          <a:cs typeface="B Nazanin" panose="00000400000000000000" pitchFamily="2" charset="-78"/>
                        </a:rPr>
                        <a:t>دریافت دو عدد طبیعی و محاسبه بزرگترین مقسوم علیه مشترک (ب م م) و کوچکترین مضرب مشترک (ک م م) با </a:t>
                      </a:r>
                    </a:p>
                    <a:p>
                      <a:pPr marL="0" marR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800" dirty="0" smtClean="0">
                          <a:cs typeface="B Nazanin" panose="00000400000000000000" pitchFamily="2" charset="-78"/>
                        </a:rPr>
                        <a:t>ساده ترین روش</a:t>
                      </a:r>
                    </a:p>
                  </a:txBody>
                  <a:tcPr marT="45716" marB="45716" anchor="ctr"/>
                </a:tc>
              </a:tr>
              <a:tr h="458306">
                <a:tc>
                  <a:txBody>
                    <a:bodyPr/>
                    <a:lstStyle/>
                    <a:p>
                      <a:pPr algn="ctr" rtl="1"/>
                      <a:r>
                        <a:rPr lang="fa-IR" sz="1800" dirty="0" smtClean="0">
                          <a:cs typeface="B Nazanin" panose="00000400000000000000" pitchFamily="2" charset="-78"/>
                        </a:rPr>
                        <a:t>37</a:t>
                      </a:r>
                      <a:endParaRPr lang="en-US" sz="1800" dirty="0">
                        <a:cs typeface="B Nazanin" panose="00000400000000000000" pitchFamily="2" charset="-78"/>
                      </a:endParaRPr>
                    </a:p>
                  </a:txBody>
                  <a:tcPr marT="45716" marB="45716" anchor="ctr"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800" dirty="0" smtClean="0">
                          <a:cs typeface="B Nazanin" panose="00000400000000000000" pitchFamily="2" charset="-78"/>
                        </a:rPr>
                        <a:t>نمایش مقسوم علیه های فرد یک عدد.</a:t>
                      </a:r>
                    </a:p>
                  </a:txBody>
                  <a:tcPr marT="45716" marB="45716" anchor="ctr"/>
                </a:tc>
              </a:tr>
            </a:tbl>
          </a:graphicData>
        </a:graphic>
      </p:graphicFrame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4" name="Table 3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106601137"/>
                  </p:ext>
                </p:extLst>
              </p:nvPr>
            </p:nvGraphicFramePr>
            <p:xfrm>
              <a:off x="79663" y="1981200"/>
              <a:ext cx="8991600" cy="3108952"/>
            </p:xfrm>
            <a:graphic>
              <a:graphicData uri="http://schemas.openxmlformats.org/drawingml/2006/table">
                <a:tbl>
                  <a:tblPr rtl="1" firstRow="1" firstCol="1" bandRow="1">
                    <a:tableStyleId>{21E4AEA4-8DFA-4A89-87EB-49C32662AFE0}</a:tableStyleId>
                  </a:tblPr>
                  <a:tblGrid>
                    <a:gridCol w="491836"/>
                    <a:gridCol w="8499764"/>
                  </a:tblGrid>
                  <a:tr h="274320">
                    <a:tc gridSpan="2">
                      <a:txBody>
                        <a:bodyPr/>
                        <a:lstStyle/>
                        <a:p>
                          <a:pPr algn="ctr" rtl="1"/>
                          <a:r>
                            <a:rPr lang="fa-IR" sz="1800" dirty="0" smtClean="0">
                              <a:cs typeface="B Titr" panose="00000700000000000000" pitchFamily="2" charset="-78"/>
                            </a:rPr>
                            <a:t>تمرینات</a:t>
                          </a:r>
                          <a:endParaRPr lang="en-US" sz="1800" dirty="0">
                            <a:cs typeface="B Titr" panose="00000700000000000000" pitchFamily="2" charset="-78"/>
                          </a:endParaRPr>
                        </a:p>
                      </a:txBody>
                      <a:tcPr marT="45716" marB="45716"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</a:tr>
                  <a:tr h="685800">
                    <a:tc>
                      <a:txBody>
                        <a:bodyPr/>
                        <a:lstStyle/>
                        <a:p>
                          <a:pPr algn="ctr" rtl="1"/>
                          <a:r>
                            <a:rPr lang="fa-IR" sz="1800" dirty="0" smtClean="0">
                              <a:cs typeface="B Nazanin" panose="00000400000000000000" pitchFamily="2" charset="-78"/>
                            </a:rPr>
                            <a:t>38</a:t>
                          </a:r>
                          <a:endParaRPr lang="en-US" sz="1800" dirty="0">
                            <a:cs typeface="B Nazanin" panose="00000400000000000000" pitchFamily="2" charset="-78"/>
                          </a:endParaRPr>
                        </a:p>
                      </a:txBody>
                      <a:tcPr marT="45716" marB="45716" anchor="ctr">
                        <a:solidFill>
                          <a:schemeClr val="accent1">
                            <a:lumMod val="5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r" rtl="1"/>
                          <a:r>
                            <a:rPr lang="fa-IR" sz="1800" dirty="0" smtClean="0">
                              <a:cs typeface="B Nazanin" panose="00000400000000000000" pitchFamily="2" charset="-78"/>
                            </a:rPr>
                            <a:t>حاصل عبارت مقابل</a:t>
                          </a:r>
                          <a:r>
                            <a:rPr lang="fa-IR" sz="1800" baseline="0" dirty="0" smtClean="0">
                              <a:cs typeface="B Nazanin" panose="00000400000000000000" pitchFamily="2" charset="-78"/>
                            </a:rPr>
                            <a:t> </a:t>
                          </a:r>
                          <a:r>
                            <a:rPr lang="fa-IR" sz="1800" dirty="0" smtClean="0">
                              <a:cs typeface="B Nazanin" panose="00000400000000000000" pitchFamily="2" charset="-78"/>
                            </a:rPr>
                            <a:t>چند است؟   </a:t>
                          </a:r>
                          <a14:m>
                            <m:oMath xmlns:m="http://schemas.openxmlformats.org/officeDocument/2006/math">
                              <m:r>
                                <a:rPr lang="en-US" sz="1800" b="0" i="1" smtClean="0">
                                  <a:latin typeface="Cambria Math" panose="02040503050406030204" pitchFamily="18" charset="0"/>
                                  <a:cs typeface="B Nazanin" panose="00000400000000000000" pitchFamily="2" charset="-78"/>
                                </a:rPr>
                                <m:t>1</m:t>
                              </m:r>
                              <m:r>
                                <a:rPr lang="en-US" sz="1800" b="0" i="1" smtClean="0">
                                  <a:latin typeface="Cambria Math" panose="02040503050406030204" pitchFamily="18" charset="0"/>
                                  <a:cs typeface="B Nazanin" panose="00000400000000000000" pitchFamily="2" charset="-78"/>
                                </a:rPr>
                                <m:t>+</m:t>
                              </m:r>
                              <m:f>
                                <m:fPr>
                                  <m:ctrlPr>
                                    <a:rPr lang="en-US" sz="1800" b="0" i="1" smtClean="0">
                                      <a:latin typeface="Cambria Math" panose="02040503050406030204" pitchFamily="18" charset="0"/>
                                      <a:cs typeface="B Nazanin" panose="00000400000000000000" pitchFamily="2" charset="-78"/>
                                    </a:rPr>
                                  </m:ctrlPr>
                                </m:fPr>
                                <m:num>
                                  <m:r>
                                    <a:rPr lang="en-US" sz="1800" b="0" i="1" smtClean="0">
                                      <a:latin typeface="Cambria Math" panose="02040503050406030204" pitchFamily="18" charset="0"/>
                                      <a:cs typeface="B Nazanin" panose="00000400000000000000" pitchFamily="2" charset="-78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sz="1800" b="0" i="1" smtClean="0">
                                      <a:latin typeface="Cambria Math" panose="02040503050406030204" pitchFamily="18" charset="0"/>
                                      <a:cs typeface="B Nazanin" panose="00000400000000000000" pitchFamily="2" charset="-78"/>
                                    </a:rPr>
                                    <m:t>5</m:t>
                                  </m:r>
                                </m:den>
                              </m:f>
                              <m:r>
                                <a:rPr lang="en-US" sz="1800" b="0" i="1" smtClean="0">
                                  <a:latin typeface="Cambria Math" panose="02040503050406030204" pitchFamily="18" charset="0"/>
                                  <a:cs typeface="B Nazanin" panose="00000400000000000000" pitchFamily="2" charset="-78"/>
                                </a:rPr>
                                <m:t>+</m:t>
                              </m:r>
                              <m:r>
                                <a:rPr lang="en-US" sz="1800" b="0" i="1" smtClean="0">
                                  <a:latin typeface="Cambria Math" panose="02040503050406030204" pitchFamily="18" charset="0"/>
                                  <a:cs typeface="B Nazanin" panose="00000400000000000000" pitchFamily="2" charset="-78"/>
                                </a:rPr>
                                <m:t>2</m:t>
                              </m:r>
                              <m:r>
                                <a:rPr lang="en-US" sz="1800" b="0" i="1" smtClean="0">
                                  <a:latin typeface="Cambria Math" panose="02040503050406030204" pitchFamily="18" charset="0"/>
                                  <a:cs typeface="B Nazanin" panose="00000400000000000000" pitchFamily="2" charset="-78"/>
                                </a:rPr>
                                <m:t>+</m:t>
                              </m:r>
                              <m:f>
                                <m:fPr>
                                  <m:ctrlPr>
                                    <a:rPr lang="en-US" sz="1800" b="0" i="1" smtClean="0">
                                      <a:latin typeface="Cambria Math" panose="02040503050406030204" pitchFamily="18" charset="0"/>
                                      <a:cs typeface="B Nazanin" panose="00000400000000000000" pitchFamily="2" charset="-78"/>
                                    </a:rPr>
                                  </m:ctrlPr>
                                </m:fPr>
                                <m:num>
                                  <m:r>
                                    <a:rPr lang="en-US" sz="1800" b="0" i="1" smtClean="0">
                                      <a:latin typeface="Cambria Math" panose="02040503050406030204" pitchFamily="18" charset="0"/>
                                      <a:cs typeface="B Nazanin" panose="00000400000000000000" pitchFamily="2" charset="-78"/>
                                    </a:rPr>
                                    <m:t>6</m:t>
                                  </m:r>
                                </m:num>
                                <m:den>
                                  <m:r>
                                    <a:rPr lang="en-US" sz="1800" b="0" i="1" smtClean="0">
                                      <a:latin typeface="Cambria Math" panose="02040503050406030204" pitchFamily="18" charset="0"/>
                                      <a:cs typeface="B Nazanin" panose="00000400000000000000" pitchFamily="2" charset="-78"/>
                                    </a:rPr>
                                    <m:t>10</m:t>
                                  </m:r>
                                </m:den>
                              </m:f>
                              <m:r>
                                <a:rPr lang="en-US" sz="1800" b="0" i="1" smtClean="0">
                                  <a:latin typeface="Cambria Math" panose="02040503050406030204" pitchFamily="18" charset="0"/>
                                  <a:cs typeface="B Nazanin" panose="00000400000000000000" pitchFamily="2" charset="-78"/>
                                </a:rPr>
                                <m:t>+…+</m:t>
                              </m:r>
                              <m:r>
                                <a:rPr lang="en-US" sz="1800" b="0" i="1" smtClean="0">
                                  <a:latin typeface="Cambria Math" panose="02040503050406030204" pitchFamily="18" charset="0"/>
                                  <a:cs typeface="B Nazanin" panose="00000400000000000000" pitchFamily="2" charset="-78"/>
                                </a:rPr>
                                <m:t>98</m:t>
                              </m:r>
                              <m:r>
                                <a:rPr lang="en-US" sz="1800" b="0" i="1" smtClean="0">
                                  <a:latin typeface="Cambria Math" panose="02040503050406030204" pitchFamily="18" charset="0"/>
                                  <a:cs typeface="B Nazanin" panose="00000400000000000000" pitchFamily="2" charset="-78"/>
                                </a:rPr>
                                <m:t>+</m:t>
                              </m:r>
                              <m:f>
                                <m:fPr>
                                  <m:ctrlPr>
                                    <a:rPr lang="en-US" sz="1800" b="0" i="1" smtClean="0">
                                      <a:latin typeface="Cambria Math" panose="02040503050406030204" pitchFamily="18" charset="0"/>
                                      <a:cs typeface="B Nazanin" panose="00000400000000000000" pitchFamily="2" charset="-78"/>
                                    </a:rPr>
                                  </m:ctrlPr>
                                </m:fPr>
                                <m:num>
                                  <m:r>
                                    <a:rPr lang="en-US" sz="1800" b="0" i="1" smtClean="0">
                                      <a:latin typeface="Cambria Math" panose="02040503050406030204" pitchFamily="18" charset="0"/>
                                      <a:cs typeface="B Nazanin" panose="00000400000000000000" pitchFamily="2" charset="-78"/>
                                    </a:rPr>
                                    <m:t>294</m:t>
                                  </m:r>
                                </m:num>
                                <m:den>
                                  <m:r>
                                    <a:rPr lang="en-US" sz="1800" b="0" i="1" smtClean="0">
                                      <a:latin typeface="Cambria Math" panose="02040503050406030204" pitchFamily="18" charset="0"/>
                                      <a:cs typeface="B Nazanin" panose="00000400000000000000" pitchFamily="2" charset="-78"/>
                                    </a:rPr>
                                    <m:t>490</m:t>
                                  </m:r>
                                </m:den>
                              </m:f>
                              <m:r>
                                <a:rPr lang="en-US" sz="1800" b="0" i="1" smtClean="0">
                                  <a:latin typeface="Cambria Math" panose="02040503050406030204" pitchFamily="18" charset="0"/>
                                  <a:cs typeface="B Nazanin" panose="00000400000000000000" pitchFamily="2" charset="-78"/>
                                </a:rPr>
                                <m:t>+</m:t>
                              </m:r>
                              <m:r>
                                <a:rPr lang="en-US" sz="1800" b="0" i="1" smtClean="0">
                                  <a:latin typeface="Cambria Math" panose="02040503050406030204" pitchFamily="18" charset="0"/>
                                  <a:cs typeface="B Nazanin" panose="00000400000000000000" pitchFamily="2" charset="-78"/>
                                </a:rPr>
                                <m:t>99</m:t>
                              </m:r>
                              <m:r>
                                <a:rPr lang="en-US" sz="1800" b="0" i="1" smtClean="0">
                                  <a:latin typeface="Cambria Math" panose="02040503050406030204" pitchFamily="18" charset="0"/>
                                  <a:cs typeface="B Nazanin" panose="00000400000000000000" pitchFamily="2" charset="-78"/>
                                </a:rPr>
                                <m:t>+</m:t>
                              </m:r>
                              <m:f>
                                <m:fPr>
                                  <m:ctrlPr>
                                    <a:rPr lang="en-US" sz="1800" b="0" i="1" smtClean="0">
                                      <a:latin typeface="Cambria Math" panose="02040503050406030204" pitchFamily="18" charset="0"/>
                                      <a:cs typeface="B Nazanin" panose="00000400000000000000" pitchFamily="2" charset="-78"/>
                                    </a:rPr>
                                  </m:ctrlPr>
                                </m:fPr>
                                <m:num>
                                  <m:r>
                                    <a:rPr lang="en-US" sz="1800" b="0" i="1" smtClean="0">
                                      <a:latin typeface="Cambria Math" panose="02040503050406030204" pitchFamily="18" charset="0"/>
                                      <a:cs typeface="B Nazanin" panose="00000400000000000000" pitchFamily="2" charset="-78"/>
                                    </a:rPr>
                                    <m:t>297</m:t>
                                  </m:r>
                                </m:num>
                                <m:den>
                                  <m:r>
                                    <a:rPr lang="en-US" sz="1800" b="0" i="1" smtClean="0">
                                      <a:latin typeface="Cambria Math" panose="02040503050406030204" pitchFamily="18" charset="0"/>
                                      <a:cs typeface="B Nazanin" panose="00000400000000000000" pitchFamily="2" charset="-78"/>
                                    </a:rPr>
                                    <m:t>495</m:t>
                                  </m:r>
                                </m:den>
                              </m:f>
                              <m:r>
                                <a:rPr lang="en-US" sz="1800" b="0" i="1" smtClean="0">
                                  <a:latin typeface="Cambria Math" panose="02040503050406030204" pitchFamily="18" charset="0"/>
                                  <a:cs typeface="B Nazanin" panose="00000400000000000000" pitchFamily="2" charset="-78"/>
                                </a:rPr>
                                <m:t>=?</m:t>
                              </m:r>
                            </m:oMath>
                          </a14:m>
                          <a:endParaRPr lang="fa-IR" sz="1800" dirty="0" smtClean="0">
                            <a:cs typeface="B Nazanin" panose="00000400000000000000" pitchFamily="2" charset="-78"/>
                          </a:endParaRPr>
                        </a:p>
                      </a:txBody>
                      <a:tcPr marT="45716" marB="45716" anchor="ctr"/>
                    </a:tc>
                  </a:tr>
                  <a:tr h="685800">
                    <a:tc>
                      <a:txBody>
                        <a:bodyPr/>
                        <a:lstStyle/>
                        <a:p>
                          <a:pPr algn="ctr" rtl="1"/>
                          <a:r>
                            <a:rPr lang="fa-IR" sz="1800" dirty="0" smtClean="0">
                              <a:cs typeface="B Nazanin" panose="00000400000000000000" pitchFamily="2" charset="-78"/>
                            </a:rPr>
                            <a:t>39</a:t>
                          </a:r>
                          <a:endParaRPr lang="en-US" sz="1800" dirty="0">
                            <a:cs typeface="B Nazanin" panose="00000400000000000000" pitchFamily="2" charset="-78"/>
                          </a:endParaRPr>
                        </a:p>
                      </a:txBody>
                      <a:tcPr marT="45716" marB="45716" anchor="ctr">
                        <a:solidFill>
                          <a:schemeClr val="accent1">
                            <a:lumMod val="5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lvl="0" algn="r" defTabSz="914400" rtl="1" eaLnBrk="1" latinLnBrk="0" hangingPunct="1"/>
                          <a:r>
                            <a:rPr lang="fa-IR" sz="1800" kern="1200" dirty="0" smtClean="0">
                              <a:solidFill>
                                <a:schemeClr val="dk1"/>
                              </a:solidFill>
                              <a:latin typeface="+mn-lt"/>
                              <a:ea typeface="+mn-ea"/>
                              <a:cs typeface="B Nazanin" panose="00000400000000000000" pitchFamily="2" charset="-78"/>
                            </a:rPr>
                            <a:t>20 عدد از دنباله 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fa-IR" sz="1800" i="1" kern="1200" smtClean="0">
                                      <a:solidFill>
                                        <a:schemeClr val="dk1"/>
                                      </a:solidFill>
                                      <a:latin typeface="Cambria Math" panose="02040503050406030204" pitchFamily="18" charset="0"/>
                                      <a:ea typeface="+mn-ea"/>
                                      <a:cs typeface="B Nazanin" panose="00000400000000000000" pitchFamily="2" charset="-78"/>
                                    </a:rPr>
                                  </m:ctrlPr>
                                </m:fPr>
                                <m:num>
                                  <m:r>
                                    <a:rPr lang="en-US" sz="1800" b="0" i="1" kern="1200" smtClean="0">
                                      <a:solidFill>
                                        <a:schemeClr val="dk1"/>
                                      </a:solidFill>
                                      <a:latin typeface="Cambria Math" panose="02040503050406030204" pitchFamily="18" charset="0"/>
                                      <a:ea typeface="+mn-ea"/>
                                      <a:cs typeface="B Nazanin" panose="00000400000000000000" pitchFamily="2" charset="-78"/>
                                    </a:rPr>
                                    <m:t>𝑛</m:t>
                                  </m:r>
                                  <m:r>
                                    <a:rPr lang="en-US" sz="1800" b="0" i="1" kern="1200" smtClean="0">
                                      <a:solidFill>
                                        <a:schemeClr val="dk1"/>
                                      </a:solidFill>
                                      <a:latin typeface="Cambria Math" panose="02040503050406030204" pitchFamily="18" charset="0"/>
                                      <a:ea typeface="+mn-ea"/>
                                      <a:cs typeface="B Nazanin" panose="00000400000000000000" pitchFamily="2" charset="-78"/>
                                    </a:rPr>
                                    <m:t>(</m:t>
                                  </m:r>
                                  <m:r>
                                    <a:rPr lang="en-US" sz="1800" b="0" i="1" kern="1200" smtClean="0">
                                      <a:solidFill>
                                        <a:schemeClr val="dk1"/>
                                      </a:solidFill>
                                      <a:latin typeface="Cambria Math" panose="02040503050406030204" pitchFamily="18" charset="0"/>
                                      <a:ea typeface="+mn-ea"/>
                                      <a:cs typeface="B Nazanin" panose="00000400000000000000" pitchFamily="2" charset="-78"/>
                                    </a:rPr>
                                    <m:t>𝑛</m:t>
                                  </m:r>
                                  <m:r>
                                    <a:rPr lang="en-US" sz="1800" b="0" i="1" kern="1200" smtClean="0">
                                      <a:solidFill>
                                        <a:schemeClr val="dk1"/>
                                      </a:solidFill>
                                      <a:latin typeface="Cambria Math" panose="02040503050406030204" pitchFamily="18" charset="0"/>
                                      <a:ea typeface="+mn-ea"/>
                                      <a:cs typeface="B Nazanin" panose="00000400000000000000" pitchFamily="2" charset="-78"/>
                                    </a:rPr>
                                    <m:t>+</m:t>
                                  </m:r>
                                  <m:r>
                                    <a:rPr lang="en-US" sz="1800" b="0" i="1" kern="1200" smtClean="0">
                                      <a:solidFill>
                                        <a:schemeClr val="dk1"/>
                                      </a:solidFill>
                                      <a:latin typeface="Cambria Math" panose="02040503050406030204" pitchFamily="18" charset="0"/>
                                      <a:ea typeface="+mn-ea"/>
                                      <a:cs typeface="B Nazanin" panose="00000400000000000000" pitchFamily="2" charset="-78"/>
                                    </a:rPr>
                                    <m:t>1</m:t>
                                  </m:r>
                                  <m:r>
                                    <a:rPr lang="en-US" sz="1800" b="0" i="1" kern="1200" smtClean="0">
                                      <a:solidFill>
                                        <a:schemeClr val="dk1"/>
                                      </a:solidFill>
                                      <a:latin typeface="Cambria Math" panose="02040503050406030204" pitchFamily="18" charset="0"/>
                                      <a:ea typeface="+mn-ea"/>
                                      <a:cs typeface="B Nazanin" panose="00000400000000000000" pitchFamily="2" charset="-78"/>
                                    </a:rPr>
                                    <m:t>)</m:t>
                                  </m:r>
                                </m:num>
                                <m:den>
                                  <m:r>
                                    <a:rPr lang="en-US" sz="1800" b="0" i="1" kern="1200" smtClean="0">
                                      <a:solidFill>
                                        <a:schemeClr val="dk1"/>
                                      </a:solidFill>
                                      <a:latin typeface="Cambria Math" panose="02040503050406030204" pitchFamily="18" charset="0"/>
                                      <a:ea typeface="+mn-ea"/>
                                      <a:cs typeface="B Nazanin" panose="00000400000000000000" pitchFamily="2" charset="-78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sz="1800" kern="1200" dirty="0" smtClean="0">
                              <a:solidFill>
                                <a:schemeClr val="dk1"/>
                              </a:solidFill>
                              <a:latin typeface="+mn-lt"/>
                              <a:ea typeface="+mn-ea"/>
                              <a:cs typeface="B Nazanin" panose="00000400000000000000" pitchFamily="2" charset="-78"/>
                            </a:rPr>
                            <a:t> +1</a:t>
                          </a:r>
                          <a:r>
                            <a:rPr lang="fa-IR" sz="1800" kern="1200" dirty="0" smtClean="0">
                              <a:solidFill>
                                <a:schemeClr val="dk1"/>
                              </a:solidFill>
                              <a:latin typeface="+mn-lt"/>
                              <a:ea typeface="+mn-ea"/>
                              <a:cs typeface="B Nazanin" panose="00000400000000000000" pitchFamily="2" charset="-78"/>
                            </a:rPr>
                            <a:t> را بنویسد.       </a:t>
                          </a:r>
                          <a:r>
                            <a:rPr lang="en-US" sz="1800" kern="1200" dirty="0" smtClean="0">
                              <a:solidFill>
                                <a:schemeClr val="dk1"/>
                              </a:solidFill>
                              <a:latin typeface="+mn-lt"/>
                              <a:ea typeface="+mn-ea"/>
                              <a:cs typeface="B Nazanin" panose="00000400000000000000" pitchFamily="2" charset="-78"/>
                            </a:rPr>
                            <a:t>  1,2,4,7,11,16,22,29,37,…</a:t>
                          </a:r>
                          <a:endParaRPr lang="fa-IR" sz="1800" kern="1200" dirty="0" smtClean="0">
                            <a:solidFill>
                              <a:schemeClr val="dk1"/>
                            </a:solidFill>
                            <a:latin typeface="+mn-lt"/>
                            <a:ea typeface="+mn-ea"/>
                            <a:cs typeface="B Nazanin" panose="00000400000000000000" pitchFamily="2" charset="-78"/>
                          </a:endParaRPr>
                        </a:p>
                      </a:txBody>
                      <a:tcPr marT="45716" marB="45716" anchor="ctr"/>
                    </a:tc>
                  </a:tr>
                  <a:tr h="685800">
                    <a:tc>
                      <a:txBody>
                        <a:bodyPr/>
                        <a:lstStyle/>
                        <a:p>
                          <a:pPr algn="ctr" rtl="1"/>
                          <a:r>
                            <a:rPr lang="fa-IR" sz="1800" dirty="0" smtClean="0">
                              <a:cs typeface="B Nazanin" panose="00000400000000000000" pitchFamily="2" charset="-78"/>
                            </a:rPr>
                            <a:t>40</a:t>
                          </a:r>
                          <a:endParaRPr lang="en-US" sz="1800" dirty="0">
                            <a:cs typeface="B Nazanin" panose="00000400000000000000" pitchFamily="2" charset="-78"/>
                          </a:endParaRPr>
                        </a:p>
                      </a:txBody>
                      <a:tcPr marT="45716" marB="45716" anchor="ctr">
                        <a:solidFill>
                          <a:schemeClr val="accent1">
                            <a:lumMod val="5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r" rtl="1"/>
                          <a:r>
                            <a:rPr lang="fa-IR" sz="1800" dirty="0" smtClean="0">
                              <a:cs typeface="B Nazanin" panose="00000400000000000000" pitchFamily="2" charset="-78"/>
                            </a:rPr>
                            <a:t>چند عدد </a:t>
                          </a:r>
                          <a:r>
                            <a:rPr lang="fa-IR" sz="1800" u="sng" dirty="0" smtClean="0">
                              <a:cs typeface="B Nazanin" panose="00000400000000000000" pitchFamily="2" charset="-78"/>
                            </a:rPr>
                            <a:t>زوج</a:t>
                          </a:r>
                          <a:r>
                            <a:rPr lang="fa-IR" sz="1800" dirty="0" smtClean="0">
                              <a:cs typeface="B Nazanin" panose="00000400000000000000" pitchFamily="2" charset="-78"/>
                            </a:rPr>
                            <a:t> </a:t>
                          </a:r>
                          <a:r>
                            <a:rPr lang="fa-IR" sz="1800" u="sng" dirty="0" smtClean="0">
                              <a:cs typeface="B Nazanin" panose="00000400000000000000" pitchFamily="2" charset="-78"/>
                            </a:rPr>
                            <a:t>3 رقمی </a:t>
                          </a:r>
                          <a:r>
                            <a:rPr lang="fa-IR" sz="1800" dirty="0" smtClean="0">
                              <a:cs typeface="B Nazanin" panose="00000400000000000000" pitchFamily="2" charset="-78"/>
                            </a:rPr>
                            <a:t>وجود دارد که مجموع ارقامشان برابر با 6 باشد؟</a:t>
                          </a:r>
                          <a:endParaRPr lang="en-US" sz="1800" dirty="0">
                            <a:cs typeface="B Nazanin" panose="00000400000000000000" pitchFamily="2" charset="-78"/>
                          </a:endParaRPr>
                        </a:p>
                      </a:txBody>
                      <a:tcPr marT="45716" marB="45716" anchor="ctr"/>
                    </a:tc>
                  </a:tr>
                  <a:tr h="685800">
                    <a:tc>
                      <a:txBody>
                        <a:bodyPr/>
                        <a:lstStyle/>
                        <a:p>
                          <a:pPr algn="ctr" rtl="1"/>
                          <a:r>
                            <a:rPr lang="fa-IR" sz="1800" dirty="0" smtClean="0">
                              <a:cs typeface="B Nazanin" panose="00000400000000000000" pitchFamily="2" charset="-78"/>
                            </a:rPr>
                            <a:t>41</a:t>
                          </a:r>
                          <a:endParaRPr lang="en-US" sz="1800" dirty="0">
                            <a:cs typeface="B Nazanin" panose="00000400000000000000" pitchFamily="2" charset="-78"/>
                          </a:endParaRPr>
                        </a:p>
                      </a:txBody>
                      <a:tcPr marT="45716" marB="45716" anchor="ctr">
                        <a:solidFill>
                          <a:schemeClr val="accent1">
                            <a:lumMod val="5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r" rtl="1"/>
                          <a:r>
                            <a:rPr lang="fa-IR" sz="1800" dirty="0" smtClean="0">
                              <a:cs typeface="B Nazanin" panose="00000400000000000000" pitchFamily="2" charset="-78"/>
                            </a:rPr>
                            <a:t>از عدد 1 تا عدد 9999 از رقم 1 چندبار استفاده شده است؟ (برای مثال از عدد 1 تا 20 ، از رقم یک، 12 بار استفاده شده است)</a:t>
                          </a:r>
                          <a:endParaRPr lang="en-US" sz="1800" dirty="0">
                            <a:cs typeface="B Nazanin" panose="00000400000000000000" pitchFamily="2" charset="-78"/>
                          </a:endParaRPr>
                        </a:p>
                      </a:txBody>
                      <a:tcPr marT="45716" marB="45716" anchor="ctr"/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4" name="Table 3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106601137"/>
                  </p:ext>
                </p:extLst>
              </p:nvPr>
            </p:nvGraphicFramePr>
            <p:xfrm>
              <a:off x="79663" y="1981200"/>
              <a:ext cx="8991600" cy="3108952"/>
            </p:xfrm>
            <a:graphic>
              <a:graphicData uri="http://schemas.openxmlformats.org/drawingml/2006/table">
                <a:tbl>
                  <a:tblPr rtl="1" firstRow="1" firstCol="1" bandRow="1">
                    <a:tableStyleId>{21E4AEA4-8DFA-4A89-87EB-49C32662AFE0}</a:tableStyleId>
                  </a:tblPr>
                  <a:tblGrid>
                    <a:gridCol w="491836"/>
                    <a:gridCol w="8499764"/>
                  </a:tblGrid>
                  <a:tr h="365752">
                    <a:tc gridSpan="2">
                      <a:txBody>
                        <a:bodyPr/>
                        <a:lstStyle/>
                        <a:p>
                          <a:pPr algn="ctr" rtl="1"/>
                          <a:r>
                            <a:rPr lang="fa-IR" sz="1800" dirty="0" smtClean="0">
                              <a:cs typeface="B Titr" panose="00000700000000000000" pitchFamily="2" charset="-78"/>
                            </a:rPr>
                            <a:t>تمرینات</a:t>
                          </a:r>
                          <a:endParaRPr lang="en-US" sz="1800" dirty="0">
                            <a:cs typeface="B Titr" panose="00000700000000000000" pitchFamily="2" charset="-78"/>
                          </a:endParaRPr>
                        </a:p>
                      </a:txBody>
                      <a:tcPr marT="45716" marB="45716"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</a:tr>
                  <a:tr h="685800">
                    <a:tc>
                      <a:txBody>
                        <a:bodyPr/>
                        <a:lstStyle/>
                        <a:p>
                          <a:pPr algn="ctr" rtl="1"/>
                          <a:r>
                            <a:rPr lang="fa-IR" sz="1800" dirty="0" smtClean="0">
                              <a:cs typeface="B Nazanin" panose="00000400000000000000" pitchFamily="2" charset="-78"/>
                            </a:rPr>
                            <a:t>38</a:t>
                          </a:r>
                          <a:endParaRPr lang="en-US" sz="1800" dirty="0">
                            <a:cs typeface="B Nazanin" panose="00000400000000000000" pitchFamily="2" charset="-78"/>
                          </a:endParaRPr>
                        </a:p>
                      </a:txBody>
                      <a:tcPr marT="45716" marB="45716" anchor="ctr">
                        <a:solidFill>
                          <a:schemeClr val="accent1">
                            <a:lumMod val="5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T="45716" marB="45716" anchor="ctr">
                        <a:blipFill rotWithShape="0">
                          <a:blip r:embed="rId2"/>
                          <a:stretch>
                            <a:fillRect l="-5878" t="-56250" r="-287" b="-315179"/>
                          </a:stretch>
                        </a:blipFill>
                      </a:tcPr>
                    </a:tc>
                  </a:tr>
                  <a:tr h="685800">
                    <a:tc>
                      <a:txBody>
                        <a:bodyPr/>
                        <a:lstStyle/>
                        <a:p>
                          <a:pPr algn="ctr" rtl="1"/>
                          <a:r>
                            <a:rPr lang="fa-IR" sz="1800" dirty="0" smtClean="0">
                              <a:cs typeface="B Nazanin" panose="00000400000000000000" pitchFamily="2" charset="-78"/>
                            </a:rPr>
                            <a:t>39</a:t>
                          </a:r>
                          <a:endParaRPr lang="en-US" sz="1800" dirty="0">
                            <a:cs typeface="B Nazanin" panose="00000400000000000000" pitchFamily="2" charset="-78"/>
                          </a:endParaRPr>
                        </a:p>
                      </a:txBody>
                      <a:tcPr marT="45716" marB="45716" anchor="ctr">
                        <a:solidFill>
                          <a:schemeClr val="accent1">
                            <a:lumMod val="5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T="45716" marB="45716" anchor="ctr">
                        <a:blipFill rotWithShape="0">
                          <a:blip r:embed="rId2"/>
                          <a:stretch>
                            <a:fillRect l="-5878" t="-154867" r="-287" b="-212389"/>
                          </a:stretch>
                        </a:blipFill>
                      </a:tcPr>
                    </a:tc>
                  </a:tr>
                  <a:tr h="685800">
                    <a:tc>
                      <a:txBody>
                        <a:bodyPr/>
                        <a:lstStyle/>
                        <a:p>
                          <a:pPr algn="ctr" rtl="1"/>
                          <a:r>
                            <a:rPr lang="fa-IR" sz="1800" dirty="0" smtClean="0">
                              <a:cs typeface="B Nazanin" panose="00000400000000000000" pitchFamily="2" charset="-78"/>
                            </a:rPr>
                            <a:t>40</a:t>
                          </a:r>
                          <a:endParaRPr lang="en-US" sz="1800" dirty="0">
                            <a:cs typeface="B Nazanin" panose="00000400000000000000" pitchFamily="2" charset="-78"/>
                          </a:endParaRPr>
                        </a:p>
                      </a:txBody>
                      <a:tcPr marT="45716" marB="45716" anchor="ctr">
                        <a:solidFill>
                          <a:schemeClr val="accent1">
                            <a:lumMod val="5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r" rtl="1"/>
                          <a:r>
                            <a:rPr lang="fa-IR" sz="1800" dirty="0" smtClean="0">
                              <a:cs typeface="B Nazanin" panose="00000400000000000000" pitchFamily="2" charset="-78"/>
                            </a:rPr>
                            <a:t>چند عدد </a:t>
                          </a:r>
                          <a:r>
                            <a:rPr lang="fa-IR" sz="1800" u="sng" dirty="0" smtClean="0">
                              <a:cs typeface="B Nazanin" panose="00000400000000000000" pitchFamily="2" charset="-78"/>
                            </a:rPr>
                            <a:t>زوج</a:t>
                          </a:r>
                          <a:r>
                            <a:rPr lang="fa-IR" sz="1800" dirty="0" smtClean="0">
                              <a:cs typeface="B Nazanin" panose="00000400000000000000" pitchFamily="2" charset="-78"/>
                            </a:rPr>
                            <a:t> </a:t>
                          </a:r>
                          <a:r>
                            <a:rPr lang="fa-IR" sz="1800" u="sng" dirty="0" smtClean="0">
                              <a:cs typeface="B Nazanin" panose="00000400000000000000" pitchFamily="2" charset="-78"/>
                            </a:rPr>
                            <a:t>3 رقمی </a:t>
                          </a:r>
                          <a:r>
                            <a:rPr lang="fa-IR" sz="1800" dirty="0" smtClean="0">
                              <a:cs typeface="B Nazanin" panose="00000400000000000000" pitchFamily="2" charset="-78"/>
                            </a:rPr>
                            <a:t>وجود دارد که مجموع ارقامشان برابر با 6 باشد؟</a:t>
                          </a:r>
                          <a:endParaRPr lang="en-US" sz="1800" dirty="0">
                            <a:cs typeface="B Nazanin" panose="00000400000000000000" pitchFamily="2" charset="-78"/>
                          </a:endParaRPr>
                        </a:p>
                      </a:txBody>
                      <a:tcPr marT="45716" marB="45716" anchor="ctr"/>
                    </a:tc>
                  </a:tr>
                  <a:tr h="685800">
                    <a:tc>
                      <a:txBody>
                        <a:bodyPr/>
                        <a:lstStyle/>
                        <a:p>
                          <a:pPr algn="ctr" rtl="1"/>
                          <a:r>
                            <a:rPr lang="fa-IR" sz="1800" dirty="0" smtClean="0">
                              <a:cs typeface="B Nazanin" panose="00000400000000000000" pitchFamily="2" charset="-78"/>
                            </a:rPr>
                            <a:t>41</a:t>
                          </a:r>
                          <a:endParaRPr lang="en-US" sz="1800" dirty="0">
                            <a:cs typeface="B Nazanin" panose="00000400000000000000" pitchFamily="2" charset="-78"/>
                          </a:endParaRPr>
                        </a:p>
                      </a:txBody>
                      <a:tcPr marT="45716" marB="45716" anchor="ctr">
                        <a:solidFill>
                          <a:schemeClr val="accent1">
                            <a:lumMod val="5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r" rtl="1"/>
                          <a:r>
                            <a:rPr lang="fa-IR" sz="1800" dirty="0" smtClean="0">
                              <a:cs typeface="B Nazanin" panose="00000400000000000000" pitchFamily="2" charset="-78"/>
                            </a:rPr>
                            <a:t>از عدد 1 تا عدد 9999 از رقم 1 چندبار استفاده شده است؟ (برای مثال از عدد 1 تا 20 ، از رقم یک، 12 بار استفاده شده است)</a:t>
                          </a:r>
                          <a:endParaRPr lang="en-US" sz="1800" dirty="0">
                            <a:cs typeface="B Nazanin" panose="00000400000000000000" pitchFamily="2" charset="-78"/>
                          </a:endParaRPr>
                        </a:p>
                      </a:txBody>
                      <a:tcPr marT="45716" marB="45716" anchor="ctr"/>
                    </a:tc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162829964"/>
      </p:ext>
    </p:ext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7" name="Rectangle 2"/>
          <p:cNvSpPr>
            <a:spLocks noGrp="1" noChangeArrowheads="1"/>
          </p:cNvSpPr>
          <p:nvPr>
            <p:ph type="title"/>
          </p:nvPr>
        </p:nvSpPr>
        <p:spPr>
          <a:xfrm>
            <a:off x="7620000" y="95250"/>
            <a:ext cx="1390650" cy="539750"/>
          </a:xfrm>
          <a:solidFill>
            <a:schemeClr val="hlink"/>
          </a:solidFill>
          <a:ln cap="flat">
            <a:solidFill>
              <a:schemeClr val="tx1"/>
            </a:solidFill>
            <a:miter lim="800000"/>
            <a:headEnd/>
            <a:tailEnd/>
          </a:ln>
          <a:effectLst>
            <a:outerShdw dist="107763" dir="18900000" algn="ctr" rotWithShape="0">
              <a:schemeClr val="bg2"/>
            </a:outerShdw>
          </a:effectLst>
        </p:spPr>
        <p:txBody>
          <a:bodyPr/>
          <a:lstStyle/>
          <a:p>
            <a:pPr algn="r"/>
            <a:r>
              <a:rPr lang="ar-SA" altLang="en-US" sz="2400" b="1" smtClean="0">
                <a:cs typeface="B Nazanin" panose="00000400000000000000" pitchFamily="2" charset="-78"/>
              </a:rPr>
              <a:t>آرايه ها</a:t>
            </a:r>
            <a:r>
              <a:rPr lang="en-US" altLang="en-US" sz="2400" b="1" smtClean="0">
                <a:cs typeface="B Nazanin" panose="00000400000000000000" pitchFamily="2" charset="-78"/>
              </a:rPr>
              <a:t>  : </a:t>
            </a:r>
          </a:p>
        </p:txBody>
      </p:sp>
      <p:sp>
        <p:nvSpPr>
          <p:cNvPr id="41988" name="Text Box 7"/>
          <p:cNvSpPr txBox="1">
            <a:spLocks noChangeArrowheads="1"/>
          </p:cNvSpPr>
          <p:nvPr/>
        </p:nvSpPr>
        <p:spPr bwMode="auto">
          <a:xfrm>
            <a:off x="130175" y="239713"/>
            <a:ext cx="7261225" cy="2109787"/>
          </a:xfrm>
          <a:prstGeom prst="rect">
            <a:avLst/>
          </a:prstGeom>
          <a:gradFill rotWithShape="0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path path="rect">
              <a:fillToRect r="100000" b="10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r" rtl="1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algn="r" rtl="1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algn="r" rtl="1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algn="r" rtl="1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algn="r" rtl="1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l" rtl="0">
              <a:spcBef>
                <a:spcPct val="50000"/>
              </a:spcBef>
              <a:buFontTx/>
              <a:buNone/>
            </a:pPr>
            <a:r>
              <a:rPr lang="en-US" altLang="en-US" sz="2400" b="1"/>
              <a:t>Data_Type   Array_name [ Index 1 ] [ Index 2 ]... ;</a:t>
            </a:r>
          </a:p>
          <a:p>
            <a:pPr algn="l" rtl="0">
              <a:spcBef>
                <a:spcPct val="50000"/>
              </a:spcBef>
              <a:buFontTx/>
              <a:buNone/>
            </a:pPr>
            <a:r>
              <a:rPr lang="en-US" altLang="en-US" sz="2400" b="1"/>
              <a:t>char  s[ 10 ] ;</a:t>
            </a:r>
          </a:p>
          <a:p>
            <a:pPr algn="l" rtl="0">
              <a:spcBef>
                <a:spcPct val="50000"/>
              </a:spcBef>
              <a:buFontTx/>
              <a:buNone/>
            </a:pPr>
            <a:r>
              <a:rPr lang="en-US" altLang="en-US" sz="2400" b="1"/>
              <a:t>int  ar[ 5 ] ;</a:t>
            </a:r>
          </a:p>
          <a:p>
            <a:pPr algn="l" rtl="0">
              <a:spcBef>
                <a:spcPct val="50000"/>
              </a:spcBef>
              <a:buFontTx/>
              <a:buNone/>
            </a:pPr>
            <a:r>
              <a:rPr lang="en-US" altLang="en-US" sz="2400" b="1"/>
              <a:t>float  mark[ 30 ][ 5 ] ;</a:t>
            </a:r>
          </a:p>
        </p:txBody>
      </p:sp>
      <p:sp>
        <p:nvSpPr>
          <p:cNvPr id="41989" name="Rectangle 9"/>
          <p:cNvSpPr>
            <a:spLocks noChangeArrowheads="1"/>
          </p:cNvSpPr>
          <p:nvPr/>
        </p:nvSpPr>
        <p:spPr bwMode="auto">
          <a:xfrm>
            <a:off x="152400" y="2514600"/>
            <a:ext cx="3124200" cy="1295400"/>
          </a:xfrm>
          <a:prstGeom prst="rect">
            <a:avLst/>
          </a:prstGeom>
          <a:solidFill>
            <a:srgbClr val="0000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algn="r" rtl="1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algn="r" rtl="1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algn="r" rtl="1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algn="r" rtl="1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algn="r" rtl="1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l" rtl="0">
              <a:spcBef>
                <a:spcPct val="0"/>
              </a:spcBef>
              <a:buFontTx/>
              <a:buNone/>
            </a:pPr>
            <a:r>
              <a:rPr lang="en-US" altLang="en-US" sz="2400" b="1">
                <a:solidFill>
                  <a:srgbClr val="EAEAEA"/>
                </a:solidFill>
                <a:latin typeface="Courier New" panose="02070309020205020404" pitchFamily="49" charset="0"/>
              </a:rPr>
              <a:t>char s[10]; </a:t>
            </a:r>
          </a:p>
          <a:p>
            <a:pPr algn="l" rtl="0">
              <a:spcBef>
                <a:spcPct val="0"/>
              </a:spcBef>
              <a:buFontTx/>
              <a:buNone/>
            </a:pPr>
            <a:r>
              <a:rPr lang="en-US" altLang="en-US" sz="2400" b="1">
                <a:solidFill>
                  <a:srgbClr val="EAEAEA"/>
                </a:solidFill>
                <a:latin typeface="Courier New" panose="02070309020205020404" pitchFamily="49" charset="0"/>
              </a:rPr>
              <a:t>scanf("%s",s);</a:t>
            </a:r>
          </a:p>
          <a:p>
            <a:pPr algn="l" rtl="0">
              <a:spcBef>
                <a:spcPct val="0"/>
              </a:spcBef>
              <a:buFontTx/>
              <a:buNone/>
            </a:pPr>
            <a:r>
              <a:rPr lang="en-US" altLang="en-US" sz="2400" b="1">
                <a:solidFill>
                  <a:srgbClr val="EAEAEA"/>
                </a:solidFill>
                <a:latin typeface="Courier New" panose="02070309020205020404" pitchFamily="49" charset="0"/>
              </a:rPr>
              <a:t>printf("%s",s);   </a:t>
            </a:r>
            <a:endParaRPr lang="en-US" altLang="en-US" sz="2400" b="1">
              <a:solidFill>
                <a:srgbClr val="EAEAEA"/>
              </a:solidFill>
            </a:endParaRPr>
          </a:p>
        </p:txBody>
      </p:sp>
      <p:sp>
        <p:nvSpPr>
          <p:cNvPr id="41990" name="Rectangle 10"/>
          <p:cNvSpPr>
            <a:spLocks noChangeArrowheads="1"/>
          </p:cNvSpPr>
          <p:nvPr/>
        </p:nvSpPr>
        <p:spPr bwMode="auto">
          <a:xfrm>
            <a:off x="4800600" y="2514600"/>
            <a:ext cx="4114800" cy="4114800"/>
          </a:xfrm>
          <a:prstGeom prst="rect">
            <a:avLst/>
          </a:prstGeom>
          <a:solidFill>
            <a:srgbClr val="0000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algn="r" rtl="1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algn="r" rtl="1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algn="r" rtl="1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algn="r" rtl="1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algn="r" rtl="1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l" rtl="0">
              <a:spcBef>
                <a:spcPct val="0"/>
              </a:spcBef>
              <a:buFontTx/>
              <a:buNone/>
            </a:pPr>
            <a:r>
              <a:rPr lang="en-US" altLang="en-US" sz="2400" b="1">
                <a:solidFill>
                  <a:srgbClr val="EAEAEA"/>
                </a:solidFill>
                <a:latin typeface="Courier New" panose="02070309020205020404" pitchFamily="49" charset="0"/>
              </a:rPr>
              <a:t>char s[10]; </a:t>
            </a:r>
          </a:p>
          <a:p>
            <a:pPr algn="l" rtl="0">
              <a:spcBef>
                <a:spcPct val="0"/>
              </a:spcBef>
              <a:buFontTx/>
              <a:buNone/>
            </a:pPr>
            <a:r>
              <a:rPr lang="en-US" altLang="en-US" sz="2400" b="1">
                <a:solidFill>
                  <a:srgbClr val="EAEAEA"/>
                </a:solidFill>
                <a:latin typeface="Courier New" panose="02070309020205020404" pitchFamily="49" charset="0"/>
              </a:rPr>
              <a:t>i=0;</a:t>
            </a:r>
          </a:p>
          <a:p>
            <a:pPr algn="l" rtl="0">
              <a:spcBef>
                <a:spcPct val="0"/>
              </a:spcBef>
              <a:buFontTx/>
              <a:buNone/>
            </a:pPr>
            <a:r>
              <a:rPr lang="en-US" altLang="en-US" sz="2400" b="1">
                <a:solidFill>
                  <a:srgbClr val="EAEAEA"/>
                </a:solidFill>
                <a:latin typeface="Courier New" panose="02070309020205020404" pitchFamily="49" charset="0"/>
              </a:rPr>
              <a:t>while(1)</a:t>
            </a:r>
          </a:p>
          <a:p>
            <a:pPr algn="l" rtl="0">
              <a:spcBef>
                <a:spcPct val="0"/>
              </a:spcBef>
              <a:buFontTx/>
              <a:buNone/>
            </a:pPr>
            <a:r>
              <a:rPr lang="en-US" altLang="en-US" sz="2400" b="1">
                <a:solidFill>
                  <a:srgbClr val="EAEAEA"/>
                </a:solidFill>
                <a:latin typeface="Courier New" panose="02070309020205020404" pitchFamily="49" charset="0"/>
              </a:rPr>
              <a:t> {</a:t>
            </a:r>
          </a:p>
          <a:p>
            <a:pPr algn="l" rtl="0">
              <a:spcBef>
                <a:spcPct val="0"/>
              </a:spcBef>
              <a:buFontTx/>
              <a:buNone/>
            </a:pPr>
            <a:r>
              <a:rPr lang="en-US" altLang="en-US" sz="2400" b="1">
                <a:solidFill>
                  <a:srgbClr val="EAEAEA"/>
                </a:solidFill>
                <a:latin typeface="Courier New" panose="02070309020205020404" pitchFamily="49" charset="0"/>
              </a:rPr>
              <a:t>   scanf("%c",&amp;s[i]);</a:t>
            </a:r>
          </a:p>
          <a:p>
            <a:pPr algn="l" rtl="0">
              <a:spcBef>
                <a:spcPct val="0"/>
              </a:spcBef>
              <a:buFontTx/>
              <a:buNone/>
            </a:pPr>
            <a:r>
              <a:rPr lang="en-US" altLang="en-US" sz="2400" b="1">
                <a:solidFill>
                  <a:srgbClr val="EAEAEA"/>
                </a:solidFill>
                <a:latin typeface="Courier New" panose="02070309020205020404" pitchFamily="49" charset="0"/>
              </a:rPr>
              <a:t>   if (s[i]=='\n') </a:t>
            </a:r>
          </a:p>
          <a:p>
            <a:pPr algn="l" rtl="0">
              <a:spcBef>
                <a:spcPct val="0"/>
              </a:spcBef>
              <a:buFontTx/>
              <a:buNone/>
            </a:pPr>
            <a:r>
              <a:rPr lang="en-US" altLang="en-US" sz="2400" b="1">
                <a:solidFill>
                  <a:srgbClr val="EAEAEA"/>
                </a:solidFill>
                <a:latin typeface="Courier New" panose="02070309020205020404" pitchFamily="49" charset="0"/>
              </a:rPr>
              <a:t>      break;</a:t>
            </a:r>
          </a:p>
          <a:p>
            <a:pPr algn="l" rtl="0">
              <a:spcBef>
                <a:spcPct val="0"/>
              </a:spcBef>
              <a:buFontTx/>
              <a:buNone/>
            </a:pPr>
            <a:r>
              <a:rPr lang="en-US" altLang="en-US" sz="2400" b="1">
                <a:solidFill>
                  <a:srgbClr val="EAEAEA"/>
                </a:solidFill>
                <a:latin typeface="Courier New" panose="02070309020205020404" pitchFamily="49" charset="0"/>
              </a:rPr>
              <a:t>   i++;</a:t>
            </a:r>
          </a:p>
          <a:p>
            <a:pPr algn="l" rtl="0">
              <a:spcBef>
                <a:spcPct val="0"/>
              </a:spcBef>
              <a:buFontTx/>
              <a:buNone/>
            </a:pPr>
            <a:r>
              <a:rPr lang="en-US" altLang="en-US" sz="2400" b="1">
                <a:solidFill>
                  <a:srgbClr val="EAEAEA"/>
                </a:solidFill>
                <a:latin typeface="Courier New" panose="02070309020205020404" pitchFamily="49" charset="0"/>
              </a:rPr>
              <a:t> }</a:t>
            </a:r>
          </a:p>
          <a:p>
            <a:pPr algn="l" rtl="0">
              <a:spcBef>
                <a:spcPct val="0"/>
              </a:spcBef>
              <a:buFontTx/>
              <a:buNone/>
            </a:pPr>
            <a:r>
              <a:rPr lang="en-US" altLang="en-US" sz="2400" b="1">
                <a:solidFill>
                  <a:srgbClr val="EAEAEA"/>
                </a:solidFill>
                <a:latin typeface="Courier New" panose="02070309020205020404" pitchFamily="49" charset="0"/>
              </a:rPr>
              <a:t>s[i]='\0'; puts(s);</a:t>
            </a:r>
          </a:p>
        </p:txBody>
      </p:sp>
      <p:sp>
        <p:nvSpPr>
          <p:cNvPr id="41991" name="AutoShape 11"/>
          <p:cNvSpPr>
            <a:spLocks noChangeArrowheads="1"/>
          </p:cNvSpPr>
          <p:nvPr/>
        </p:nvSpPr>
        <p:spPr bwMode="auto">
          <a:xfrm>
            <a:off x="3276600" y="3124200"/>
            <a:ext cx="1524000" cy="228600"/>
          </a:xfrm>
          <a:prstGeom prst="leftRightArrow">
            <a:avLst>
              <a:gd name="adj1" fmla="val 50000"/>
              <a:gd name="adj2" fmla="val 133333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algn="r" rtl="1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algn="r" rtl="1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algn="r" rtl="1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algn="r" rtl="1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algn="r" rtl="1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41992" name="Rectangle 12"/>
          <p:cNvSpPr>
            <a:spLocks noChangeArrowheads="1"/>
          </p:cNvSpPr>
          <p:nvPr/>
        </p:nvSpPr>
        <p:spPr bwMode="auto">
          <a:xfrm>
            <a:off x="182563" y="4314825"/>
            <a:ext cx="4389437" cy="2314575"/>
          </a:xfrm>
          <a:prstGeom prst="rect">
            <a:avLst/>
          </a:prstGeom>
          <a:solidFill>
            <a:srgbClr val="0000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algn="r" rtl="1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algn="r" rtl="1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algn="r" rtl="1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algn="r" rtl="1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algn="r" rtl="1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l" rtl="0">
              <a:spcBef>
                <a:spcPct val="0"/>
              </a:spcBef>
              <a:buFontTx/>
              <a:buNone/>
            </a:pPr>
            <a:r>
              <a:rPr lang="en-US" altLang="en-US" sz="2400" b="1">
                <a:solidFill>
                  <a:srgbClr val="EAEAEA"/>
                </a:solidFill>
                <a:latin typeface="Courier New" panose="02070309020205020404" pitchFamily="49" charset="0"/>
              </a:rPr>
              <a:t>int m[5];</a:t>
            </a:r>
          </a:p>
          <a:p>
            <a:pPr algn="l" rtl="0">
              <a:spcBef>
                <a:spcPct val="0"/>
              </a:spcBef>
              <a:buFontTx/>
              <a:buNone/>
            </a:pPr>
            <a:r>
              <a:rPr lang="en-US" altLang="en-US" sz="2400" b="1">
                <a:solidFill>
                  <a:srgbClr val="EAEAEA"/>
                </a:solidFill>
                <a:latin typeface="Courier New" panose="02070309020205020404" pitchFamily="49" charset="0"/>
              </a:rPr>
              <a:t>for (i=0 ; i&lt;5 ; i++)</a:t>
            </a:r>
          </a:p>
          <a:p>
            <a:pPr algn="l" rtl="0">
              <a:spcBef>
                <a:spcPct val="0"/>
              </a:spcBef>
              <a:buFontTx/>
              <a:buNone/>
            </a:pPr>
            <a:r>
              <a:rPr lang="en-US" altLang="en-US" sz="2400" b="1">
                <a:solidFill>
                  <a:srgbClr val="EAEAEA"/>
                </a:solidFill>
                <a:latin typeface="Courier New" panose="02070309020205020404" pitchFamily="49" charset="0"/>
              </a:rPr>
              <a:t>  scanf("%i",&amp;m[i]);</a:t>
            </a:r>
          </a:p>
          <a:p>
            <a:pPr algn="l" rtl="0">
              <a:spcBef>
                <a:spcPct val="0"/>
              </a:spcBef>
              <a:buFontTx/>
              <a:buNone/>
            </a:pPr>
            <a:r>
              <a:rPr lang="en-US" altLang="en-US" sz="2400" b="1">
                <a:solidFill>
                  <a:srgbClr val="EAEAEA"/>
                </a:solidFill>
                <a:latin typeface="Courier New" panose="02070309020205020404" pitchFamily="49" charset="0"/>
              </a:rPr>
              <a:t>for (i=0 ; i&lt;5 ; i++)</a:t>
            </a:r>
          </a:p>
          <a:p>
            <a:pPr algn="l" rtl="0">
              <a:spcBef>
                <a:spcPct val="0"/>
              </a:spcBef>
              <a:buFontTx/>
              <a:buNone/>
            </a:pPr>
            <a:r>
              <a:rPr lang="en-US" altLang="en-US" sz="2400" b="1">
                <a:solidFill>
                  <a:srgbClr val="EAEAEA"/>
                </a:solidFill>
                <a:latin typeface="Courier New" panose="02070309020205020404" pitchFamily="49" charset="0"/>
              </a:rPr>
              <a:t>  printf("%i",m[i]);</a:t>
            </a:r>
            <a:endParaRPr lang="en-US" altLang="en-US" sz="2400" b="1">
              <a:solidFill>
                <a:srgbClr val="EAEAEA"/>
              </a:solidFill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1" name="Rectangle 2"/>
          <p:cNvSpPr>
            <a:spLocks noChangeArrowheads="1"/>
          </p:cNvSpPr>
          <p:nvPr/>
        </p:nvSpPr>
        <p:spPr bwMode="auto">
          <a:xfrm>
            <a:off x="228600" y="228600"/>
            <a:ext cx="5181600" cy="3124200"/>
          </a:xfrm>
          <a:prstGeom prst="rect">
            <a:avLst/>
          </a:prstGeom>
          <a:solidFill>
            <a:srgbClr val="0000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algn="r" rtl="1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algn="r" rtl="1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algn="r" rtl="1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algn="r" rtl="1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algn="r" rtl="1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l" rtl="0">
              <a:spcBef>
                <a:spcPct val="0"/>
              </a:spcBef>
              <a:buFontTx/>
              <a:buNone/>
            </a:pPr>
            <a:r>
              <a:rPr lang="en-US" altLang="en-US" sz="2400" b="1">
                <a:solidFill>
                  <a:srgbClr val="EAEAEA"/>
                </a:solidFill>
                <a:latin typeface="Courier New" panose="02070309020205020404" pitchFamily="49" charset="0"/>
              </a:rPr>
              <a:t>float a[2][3];</a:t>
            </a:r>
          </a:p>
          <a:p>
            <a:pPr algn="l" rtl="0">
              <a:spcBef>
                <a:spcPct val="0"/>
              </a:spcBef>
              <a:buFontTx/>
              <a:buNone/>
            </a:pPr>
            <a:r>
              <a:rPr lang="en-US" altLang="en-US" sz="2400" b="1">
                <a:solidFill>
                  <a:srgbClr val="EAEAEA"/>
                </a:solidFill>
                <a:latin typeface="Courier New" panose="02070309020205020404" pitchFamily="49" charset="0"/>
              </a:rPr>
              <a:t>for(i=0 ; i&lt;2 ; i++)</a:t>
            </a:r>
          </a:p>
          <a:p>
            <a:pPr algn="l" rtl="0">
              <a:spcBef>
                <a:spcPct val="0"/>
              </a:spcBef>
              <a:buFontTx/>
              <a:buNone/>
            </a:pPr>
            <a:r>
              <a:rPr lang="en-US" altLang="en-US" sz="2400" b="1">
                <a:solidFill>
                  <a:srgbClr val="EAEAEA"/>
                </a:solidFill>
                <a:latin typeface="Courier New" panose="02070309020205020404" pitchFamily="49" charset="0"/>
              </a:rPr>
              <a:t>  for(j=0 ; j&lt;3 ; j++)</a:t>
            </a:r>
          </a:p>
          <a:p>
            <a:pPr algn="l" rtl="0">
              <a:spcBef>
                <a:spcPct val="0"/>
              </a:spcBef>
              <a:buFontTx/>
              <a:buNone/>
            </a:pPr>
            <a:r>
              <a:rPr lang="en-US" altLang="en-US" sz="2400" b="1">
                <a:solidFill>
                  <a:srgbClr val="EAEAEA"/>
                </a:solidFill>
                <a:latin typeface="Courier New" panose="02070309020205020404" pitchFamily="49" charset="0"/>
              </a:rPr>
              <a:t>    scanf("%f",&amp;a[i][j]);</a:t>
            </a:r>
          </a:p>
          <a:p>
            <a:pPr algn="l" rtl="0">
              <a:spcBef>
                <a:spcPct val="0"/>
              </a:spcBef>
              <a:buFontTx/>
              <a:buNone/>
            </a:pPr>
            <a:r>
              <a:rPr lang="en-US" altLang="en-US" sz="2400" b="1">
                <a:solidFill>
                  <a:srgbClr val="EAEAEA"/>
                </a:solidFill>
                <a:latin typeface="Courier New" panose="02070309020205020404" pitchFamily="49" charset="0"/>
              </a:rPr>
              <a:t>for(i=0 ; i&lt;2 ; i++)</a:t>
            </a:r>
          </a:p>
          <a:p>
            <a:pPr algn="l" rtl="0">
              <a:spcBef>
                <a:spcPct val="0"/>
              </a:spcBef>
              <a:buFontTx/>
              <a:buNone/>
            </a:pPr>
            <a:r>
              <a:rPr lang="en-US" altLang="en-US" sz="2400" b="1">
                <a:solidFill>
                  <a:srgbClr val="EAEAEA"/>
                </a:solidFill>
                <a:latin typeface="Courier New" panose="02070309020205020404" pitchFamily="49" charset="0"/>
              </a:rPr>
              <a:t>  for(j=0 ; j&lt;3 ; j++)</a:t>
            </a:r>
          </a:p>
          <a:p>
            <a:pPr algn="l" rtl="0">
              <a:spcBef>
                <a:spcPct val="0"/>
              </a:spcBef>
              <a:buFontTx/>
              <a:buNone/>
            </a:pPr>
            <a:r>
              <a:rPr lang="en-US" altLang="en-US" sz="2400" b="1">
                <a:solidFill>
                  <a:srgbClr val="EAEAEA"/>
                </a:solidFill>
                <a:latin typeface="Courier New" panose="02070309020205020404" pitchFamily="49" charset="0"/>
              </a:rPr>
              <a:t>    printf("%f ",a[i][j]);</a:t>
            </a:r>
            <a:endParaRPr lang="en-US" altLang="en-US" sz="2400" b="1">
              <a:solidFill>
                <a:srgbClr val="EAEAEA"/>
              </a:solidFill>
            </a:endParaRPr>
          </a:p>
        </p:txBody>
      </p:sp>
      <p:sp>
        <p:nvSpPr>
          <p:cNvPr id="43012" name="Rectangle 5"/>
          <p:cNvSpPr>
            <a:spLocks noChangeArrowheads="1"/>
          </p:cNvSpPr>
          <p:nvPr/>
        </p:nvSpPr>
        <p:spPr bwMode="auto">
          <a:xfrm>
            <a:off x="228600" y="3429000"/>
            <a:ext cx="8305800" cy="3352800"/>
          </a:xfrm>
          <a:prstGeom prst="rect">
            <a:avLst/>
          </a:prstGeom>
          <a:solidFill>
            <a:srgbClr val="0000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algn="r" rtl="1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algn="r" rtl="1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algn="r" rtl="1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algn="r" rtl="1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algn="r" rtl="1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l" rtl="0">
              <a:spcBef>
                <a:spcPct val="0"/>
              </a:spcBef>
              <a:buFontTx/>
              <a:buNone/>
            </a:pPr>
            <a:r>
              <a:rPr lang="en-US" altLang="en-US" sz="2400" b="1">
                <a:solidFill>
                  <a:srgbClr val="EAEAEA"/>
                </a:solidFill>
                <a:latin typeface="Courier New" panose="02070309020205020404" pitchFamily="49" charset="0"/>
              </a:rPr>
              <a:t>int i,j,t,m[5];</a:t>
            </a:r>
          </a:p>
          <a:p>
            <a:pPr algn="l" rtl="0">
              <a:spcBef>
                <a:spcPct val="0"/>
              </a:spcBef>
              <a:buFontTx/>
              <a:buNone/>
            </a:pPr>
            <a:r>
              <a:rPr lang="en-US" altLang="en-US" sz="2400" b="1">
                <a:solidFill>
                  <a:srgbClr val="EAEAEA"/>
                </a:solidFill>
                <a:latin typeface="Courier New" panose="02070309020205020404" pitchFamily="49" charset="0"/>
              </a:rPr>
              <a:t>for (i=0 ; i&lt;5 ; i++)</a:t>
            </a:r>
          </a:p>
          <a:p>
            <a:pPr algn="l" rtl="0">
              <a:spcBef>
                <a:spcPct val="0"/>
              </a:spcBef>
              <a:buFontTx/>
              <a:buNone/>
            </a:pPr>
            <a:r>
              <a:rPr lang="en-US" altLang="en-US" sz="2400" b="1">
                <a:solidFill>
                  <a:srgbClr val="EAEAEA"/>
                </a:solidFill>
                <a:latin typeface="Courier New" panose="02070309020205020404" pitchFamily="49" charset="0"/>
              </a:rPr>
              <a:t>  scanf("%i",&amp;m[i]);</a:t>
            </a:r>
          </a:p>
          <a:p>
            <a:pPr algn="l" rtl="0">
              <a:spcBef>
                <a:spcPct val="0"/>
              </a:spcBef>
              <a:buFontTx/>
              <a:buNone/>
            </a:pPr>
            <a:r>
              <a:rPr lang="en-US" altLang="en-US" sz="2400" b="1">
                <a:solidFill>
                  <a:srgbClr val="EAEAEA"/>
                </a:solidFill>
                <a:latin typeface="Courier New" panose="02070309020205020404" pitchFamily="49" charset="0"/>
              </a:rPr>
              <a:t>for (i=0 ; i&lt;4 ; i++)</a:t>
            </a:r>
          </a:p>
          <a:p>
            <a:pPr algn="l" rtl="0">
              <a:spcBef>
                <a:spcPct val="0"/>
              </a:spcBef>
              <a:buFontTx/>
              <a:buNone/>
            </a:pPr>
            <a:r>
              <a:rPr lang="en-US" altLang="en-US" sz="2400" b="1">
                <a:solidFill>
                  <a:srgbClr val="EAEAEA"/>
                </a:solidFill>
                <a:latin typeface="Courier New" panose="02070309020205020404" pitchFamily="49" charset="0"/>
              </a:rPr>
              <a:t>  for (j=i+1 ; j&lt;5 ; j++)</a:t>
            </a:r>
          </a:p>
          <a:p>
            <a:pPr algn="l" rtl="0">
              <a:spcBef>
                <a:spcPct val="0"/>
              </a:spcBef>
              <a:buFontTx/>
              <a:buNone/>
            </a:pPr>
            <a:r>
              <a:rPr lang="en-US" altLang="en-US" sz="2400" b="1">
                <a:solidFill>
                  <a:srgbClr val="EAEAEA"/>
                </a:solidFill>
                <a:latin typeface="Courier New" panose="02070309020205020404" pitchFamily="49" charset="0"/>
              </a:rPr>
              <a:t>    if (m[i]&gt;m[j])</a:t>
            </a:r>
          </a:p>
          <a:p>
            <a:pPr algn="l" rtl="0">
              <a:spcBef>
                <a:spcPct val="0"/>
              </a:spcBef>
              <a:buFontTx/>
              <a:buNone/>
            </a:pPr>
            <a:r>
              <a:rPr lang="en-US" altLang="en-US" sz="2400" b="1">
                <a:solidFill>
                  <a:srgbClr val="EAEAEA"/>
                </a:solidFill>
                <a:latin typeface="Courier New" panose="02070309020205020404" pitchFamily="49" charset="0"/>
              </a:rPr>
              <a:t>      {</a:t>
            </a:r>
          </a:p>
          <a:p>
            <a:pPr algn="l" rtl="0">
              <a:spcBef>
                <a:spcPct val="0"/>
              </a:spcBef>
              <a:buFontTx/>
              <a:buNone/>
            </a:pPr>
            <a:r>
              <a:rPr lang="en-US" altLang="en-US" sz="2400" b="1">
                <a:solidFill>
                  <a:srgbClr val="EAEAEA"/>
                </a:solidFill>
                <a:latin typeface="Courier New" panose="02070309020205020404" pitchFamily="49" charset="0"/>
              </a:rPr>
              <a:t>        t=m[i]; m[i]=m[j]; m[j]=t;</a:t>
            </a:r>
          </a:p>
          <a:p>
            <a:pPr algn="l" rtl="0">
              <a:spcBef>
                <a:spcPct val="0"/>
              </a:spcBef>
              <a:buFontTx/>
              <a:buNone/>
            </a:pPr>
            <a:r>
              <a:rPr lang="en-US" altLang="en-US" sz="2400" b="1">
                <a:solidFill>
                  <a:srgbClr val="EAEAEA"/>
                </a:solidFill>
                <a:latin typeface="Courier New" panose="02070309020205020404" pitchFamily="49" charset="0"/>
              </a:rPr>
              <a:t>      }</a:t>
            </a:r>
            <a:endParaRPr lang="en-US" altLang="en-US" sz="2400" b="1">
              <a:solidFill>
                <a:srgbClr val="EAEAEA"/>
              </a:solidFill>
            </a:endParaRPr>
          </a:p>
        </p:txBody>
      </p:sp>
      <p:sp>
        <p:nvSpPr>
          <p:cNvPr id="43013" name="AutoShape 6"/>
          <p:cNvSpPr>
            <a:spLocks noChangeArrowheads="1"/>
          </p:cNvSpPr>
          <p:nvPr/>
        </p:nvSpPr>
        <p:spPr bwMode="auto">
          <a:xfrm>
            <a:off x="5451475" y="609600"/>
            <a:ext cx="2854325" cy="685800"/>
          </a:xfrm>
          <a:prstGeom prst="leftArrowCallout">
            <a:avLst>
              <a:gd name="adj1" fmla="val 25000"/>
              <a:gd name="adj2" fmla="val 25000"/>
              <a:gd name="adj3" fmla="val 69367"/>
              <a:gd name="adj4" fmla="val 6666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algn="r" rtl="1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algn="r" rtl="1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algn="r" rtl="1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algn="r" rtl="1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algn="r" rtl="1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ar-SA" altLang="en-US" sz="2400" b="1">
                <a:cs typeface="B Nazanin" panose="00000400000000000000" pitchFamily="2" charset="-78"/>
              </a:rPr>
              <a:t>آرايه دوبعدي</a:t>
            </a:r>
            <a:endParaRPr lang="en-US" altLang="en-US" sz="2400">
              <a:cs typeface="B Nazanin" panose="00000400000000000000" pitchFamily="2" charset="-78"/>
            </a:endParaRPr>
          </a:p>
        </p:txBody>
      </p:sp>
      <p:sp>
        <p:nvSpPr>
          <p:cNvPr id="43014" name="AutoShape 7"/>
          <p:cNvSpPr>
            <a:spLocks noChangeArrowheads="1"/>
          </p:cNvSpPr>
          <p:nvPr/>
        </p:nvSpPr>
        <p:spPr bwMode="auto">
          <a:xfrm>
            <a:off x="6400800" y="1524000"/>
            <a:ext cx="1905000" cy="1905000"/>
          </a:xfrm>
          <a:prstGeom prst="downArrowCallout">
            <a:avLst>
              <a:gd name="adj1" fmla="val 12500"/>
              <a:gd name="adj2" fmla="val 25000"/>
              <a:gd name="adj3" fmla="val 17750"/>
              <a:gd name="adj4" fmla="val 30083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algn="r" rtl="1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algn="r" rtl="1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algn="r" rtl="1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algn="r" rtl="1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algn="r" rtl="1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ar-SA" altLang="en-US" sz="2400" b="1">
                <a:cs typeface="B Nazanin" panose="00000400000000000000" pitchFamily="2" charset="-78"/>
              </a:rPr>
              <a:t>مرتب كردن آرايه</a:t>
            </a:r>
            <a:endParaRPr lang="en-US" altLang="en-US" sz="2400" b="1">
              <a:cs typeface="B Nazanin" panose="00000400000000000000" pitchFamily="2" charset="-78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5" name="Rectangle 2"/>
          <p:cNvSpPr>
            <a:spLocks noGrp="1" noChangeArrowheads="1"/>
          </p:cNvSpPr>
          <p:nvPr>
            <p:ph type="title"/>
          </p:nvPr>
        </p:nvSpPr>
        <p:spPr>
          <a:xfrm>
            <a:off x="5943600" y="95250"/>
            <a:ext cx="3067050" cy="539750"/>
          </a:xfrm>
          <a:solidFill>
            <a:schemeClr val="hlink"/>
          </a:solidFill>
          <a:ln cap="flat">
            <a:solidFill>
              <a:schemeClr val="tx1"/>
            </a:solidFill>
            <a:miter lim="800000"/>
            <a:headEnd/>
            <a:tailEnd/>
          </a:ln>
          <a:effectLst>
            <a:outerShdw dist="107763" dir="18900000" algn="ctr" rotWithShape="0">
              <a:schemeClr val="bg2"/>
            </a:outerShdw>
          </a:effectLst>
        </p:spPr>
        <p:txBody>
          <a:bodyPr/>
          <a:lstStyle/>
          <a:p>
            <a:pPr algn="r"/>
            <a:r>
              <a:rPr lang="ar-SA" altLang="en-US" sz="2400" b="1" smtClean="0">
                <a:cs typeface="B Nazanin" panose="00000400000000000000" pitchFamily="2" charset="-78"/>
              </a:rPr>
              <a:t>مقدار دهي اوليه آرايه ها</a:t>
            </a:r>
            <a:r>
              <a:rPr lang="en-US" altLang="en-US" sz="2400" b="1" smtClean="0">
                <a:cs typeface="B Nazanin" panose="00000400000000000000" pitchFamily="2" charset="-78"/>
              </a:rPr>
              <a:t> : </a:t>
            </a:r>
          </a:p>
        </p:txBody>
      </p:sp>
      <p:sp>
        <p:nvSpPr>
          <p:cNvPr id="44036" name="Text Box 3"/>
          <p:cNvSpPr txBox="1">
            <a:spLocks noChangeArrowheads="1"/>
          </p:cNvSpPr>
          <p:nvPr/>
        </p:nvSpPr>
        <p:spPr bwMode="auto">
          <a:xfrm>
            <a:off x="152400" y="661988"/>
            <a:ext cx="8763000" cy="6053137"/>
          </a:xfrm>
          <a:prstGeom prst="rect">
            <a:avLst/>
          </a:prstGeom>
          <a:gradFill rotWithShape="0">
            <a:gsLst>
              <a:gs pos="0">
                <a:schemeClr val="hlink"/>
              </a:gs>
              <a:gs pos="100000">
                <a:srgbClr val="FFFFFF"/>
              </a:gs>
            </a:gsLst>
            <a:lin ang="27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r" rtl="1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algn="r" rtl="1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algn="r" rtl="1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algn="r" rtl="1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algn="r" rtl="1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l" rtl="0">
              <a:lnSpc>
                <a:spcPct val="90000"/>
              </a:lnSpc>
              <a:spcBef>
                <a:spcPct val="50000"/>
              </a:spcBef>
              <a:buFontTx/>
              <a:buNone/>
            </a:pPr>
            <a:r>
              <a:rPr lang="en-US" altLang="en-US" sz="2400" b="1"/>
              <a:t>int  a[3] = { 3, 4, 5 } ;  //  int   a[ ] = { 3, 4, 5 } ; </a:t>
            </a:r>
          </a:p>
          <a:p>
            <a:pPr algn="l" rtl="0">
              <a:lnSpc>
                <a:spcPct val="90000"/>
              </a:lnSpc>
              <a:spcBef>
                <a:spcPct val="50000"/>
              </a:spcBef>
              <a:buFontTx/>
              <a:buNone/>
            </a:pPr>
            <a:r>
              <a:rPr lang="en-US" altLang="en-US" sz="2400" b="1"/>
              <a:t>int  b[3] = {0} ;   //  { 0, 0, 0 }</a:t>
            </a:r>
          </a:p>
          <a:p>
            <a:pPr algn="l" rtl="0">
              <a:lnSpc>
                <a:spcPct val="90000"/>
              </a:lnSpc>
              <a:spcBef>
                <a:spcPct val="50000"/>
              </a:spcBef>
              <a:buFontTx/>
              <a:buNone/>
            </a:pPr>
            <a:r>
              <a:rPr lang="en-US" altLang="en-US" sz="2400" b="1"/>
              <a:t>int  c[5] = { 2 } ; //   { 2, 0, 0, 0, 0 }</a:t>
            </a:r>
          </a:p>
          <a:p>
            <a:pPr algn="l" rtl="0">
              <a:lnSpc>
                <a:spcPct val="90000"/>
              </a:lnSpc>
              <a:spcBef>
                <a:spcPct val="50000"/>
              </a:spcBef>
              <a:buFontTx/>
              <a:buNone/>
            </a:pPr>
            <a:r>
              <a:rPr lang="en-US" altLang="en-US" sz="2400" b="1"/>
              <a:t>int  d[5] = { 2, 3 } ; //   { 2, 3, 0, 0, 0 }</a:t>
            </a:r>
          </a:p>
          <a:p>
            <a:pPr algn="l" rtl="0">
              <a:lnSpc>
                <a:spcPct val="90000"/>
              </a:lnSpc>
              <a:spcBef>
                <a:spcPct val="50000"/>
              </a:spcBef>
              <a:buFontTx/>
              <a:buNone/>
            </a:pPr>
            <a:r>
              <a:rPr lang="en-US" altLang="en-US" sz="2400" b="1"/>
              <a:t>int  e[2] = { 3, 4, 5 } ;  </a:t>
            </a:r>
            <a:r>
              <a:rPr lang="ar-SA" altLang="ar-SA" sz="2400" b="1"/>
              <a:t>خطا</a:t>
            </a:r>
            <a:endParaRPr lang="en-US" altLang="en-US" sz="2400" b="1"/>
          </a:p>
          <a:p>
            <a:pPr algn="l" rtl="0">
              <a:lnSpc>
                <a:spcPct val="90000"/>
              </a:lnSpc>
              <a:spcBef>
                <a:spcPct val="50000"/>
              </a:spcBef>
              <a:buFontTx/>
              <a:buNone/>
            </a:pPr>
            <a:r>
              <a:rPr lang="en-US" altLang="en-US" sz="2400" b="1"/>
              <a:t>char  s[4] = “ali” ;  //  {‘a’, ‘l’, ‘i’ }  ,  {‘a’, ‘l’, ‘i’ ,’\o’ }</a:t>
            </a:r>
          </a:p>
          <a:p>
            <a:pPr algn="l" rtl="0">
              <a:lnSpc>
                <a:spcPct val="90000"/>
              </a:lnSpc>
              <a:spcBef>
                <a:spcPct val="50000"/>
              </a:spcBef>
              <a:buFontTx/>
              <a:buNone/>
            </a:pPr>
            <a:r>
              <a:rPr lang="en-US" altLang="en-US" sz="2400" b="1"/>
              <a:t>float  f[3][2] = { { 2, 1 },</a:t>
            </a:r>
          </a:p>
          <a:p>
            <a:pPr algn="l" rtl="0">
              <a:lnSpc>
                <a:spcPct val="90000"/>
              </a:lnSpc>
              <a:spcBef>
                <a:spcPct val="50000"/>
              </a:spcBef>
              <a:buFontTx/>
              <a:buNone/>
            </a:pPr>
            <a:r>
              <a:rPr lang="en-US" altLang="en-US" sz="2400" b="1"/>
              <a:t>		    { 3, 4 },</a:t>
            </a:r>
          </a:p>
          <a:p>
            <a:pPr algn="l" rtl="0">
              <a:lnSpc>
                <a:spcPct val="90000"/>
              </a:lnSpc>
              <a:spcBef>
                <a:spcPct val="50000"/>
              </a:spcBef>
              <a:buFontTx/>
              <a:buNone/>
            </a:pPr>
            <a:r>
              <a:rPr lang="en-US" altLang="en-US" sz="2400" b="1"/>
              <a:t>		    { 9, 3 } } ;</a:t>
            </a:r>
          </a:p>
          <a:p>
            <a:pPr algn="l" rtl="0">
              <a:lnSpc>
                <a:spcPct val="90000"/>
              </a:lnSpc>
              <a:spcBef>
                <a:spcPct val="50000"/>
              </a:spcBef>
              <a:buFontTx/>
              <a:buNone/>
            </a:pPr>
            <a:r>
              <a:rPr lang="en-US" altLang="en-US" sz="2400" b="1"/>
              <a:t>float  f[3][2] = { { 2, 1 }, { 3, 4 }, { 9, 3 } } ;</a:t>
            </a:r>
          </a:p>
          <a:p>
            <a:pPr algn="l" rtl="0">
              <a:lnSpc>
                <a:spcPct val="90000"/>
              </a:lnSpc>
              <a:spcBef>
                <a:spcPct val="50000"/>
              </a:spcBef>
              <a:buFontTx/>
              <a:buNone/>
            </a:pPr>
            <a:r>
              <a:rPr lang="en-US" altLang="en-US" sz="2400" b="1"/>
              <a:t>float  f[3][2] = { 2, 1, 3, 4, 9, 3 } ;</a:t>
            </a:r>
          </a:p>
          <a:p>
            <a:pPr algn="l" rtl="0">
              <a:lnSpc>
                <a:spcPct val="90000"/>
              </a:lnSpc>
              <a:spcBef>
                <a:spcPct val="50000"/>
              </a:spcBef>
              <a:buFontTx/>
              <a:buNone/>
            </a:pPr>
            <a:r>
              <a:rPr lang="en-US" altLang="en-US" sz="2400" b="1"/>
              <a:t>float  g[3][4] = { { 2 } , { 0, 5 } , { 1, 2 } } ;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4" name="Table 3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914154814"/>
                  </p:ext>
                </p:extLst>
              </p:nvPr>
            </p:nvGraphicFramePr>
            <p:xfrm>
              <a:off x="76200" y="152400"/>
              <a:ext cx="8991600" cy="5371505"/>
            </p:xfrm>
            <a:graphic>
              <a:graphicData uri="http://schemas.openxmlformats.org/drawingml/2006/table">
                <a:tbl>
                  <a:tblPr rtl="1" firstRow="1" firstCol="1" bandRow="1">
                    <a:tableStyleId>{21E4AEA4-8DFA-4A89-87EB-49C32662AFE0}</a:tableStyleId>
                  </a:tblPr>
                  <a:tblGrid>
                    <a:gridCol w="512618"/>
                    <a:gridCol w="8478982"/>
                  </a:tblGrid>
                  <a:tr h="365760">
                    <a:tc gridSpan="2">
                      <a:txBody>
                        <a:bodyPr/>
                        <a:lstStyle/>
                        <a:p>
                          <a:pPr algn="ctr" rtl="1"/>
                          <a:r>
                            <a:rPr lang="fa-IR" dirty="0" smtClean="0">
                              <a:cs typeface="B Titr" panose="00000700000000000000" pitchFamily="2" charset="-78"/>
                            </a:rPr>
                            <a:t>تمرینات</a:t>
                          </a:r>
                          <a:endParaRPr lang="en-US" dirty="0">
                            <a:cs typeface="B Titr" panose="00000700000000000000" pitchFamily="2" charset="-78"/>
                          </a:endParaRPr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</a:tr>
                  <a:tr h="475739">
                    <a:tc>
                      <a:txBody>
                        <a:bodyPr/>
                        <a:lstStyle/>
                        <a:p>
                          <a:pPr algn="ctr" rtl="1"/>
                          <a:r>
                            <a:rPr lang="fa-IR" dirty="0" smtClean="0">
                              <a:cs typeface="B Nazanin" panose="00000400000000000000" pitchFamily="2" charset="-78"/>
                            </a:rPr>
                            <a:t>42</a:t>
                          </a:r>
                          <a:endParaRPr lang="en-US" dirty="0">
                            <a:cs typeface="B Nazanin" panose="00000400000000000000" pitchFamily="2" charset="-78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5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r" rtl="1"/>
                          <a:r>
                            <a:rPr lang="fa-IR" dirty="0" smtClean="0">
                              <a:cs typeface="B Nazanin" panose="00000400000000000000" pitchFamily="2" charset="-78"/>
                            </a:rPr>
                            <a:t>تعدادی عدد دریافت کرده و تعداد اعداد کوچکتر از میانگین اعداد را بنویسد.</a:t>
                          </a:r>
                        </a:p>
                      </a:txBody>
                      <a:tcPr anchor="ctr"/>
                    </a:tc>
                  </a:tr>
                  <a:tr h="475739">
                    <a:tc>
                      <a:txBody>
                        <a:bodyPr/>
                        <a:lstStyle/>
                        <a:p>
                          <a:pPr algn="ctr" rtl="1"/>
                          <a:r>
                            <a:rPr lang="fa-IR" dirty="0" smtClean="0">
                              <a:cs typeface="B Nazanin" panose="00000400000000000000" pitchFamily="2" charset="-78"/>
                            </a:rPr>
                            <a:t>43</a:t>
                          </a:r>
                          <a:endParaRPr lang="en-US" dirty="0">
                            <a:cs typeface="B Nazanin" panose="00000400000000000000" pitchFamily="2" charset="-78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5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lvl="0" algn="r" defTabSz="914400" rtl="1" eaLnBrk="1" latinLnBrk="0" hangingPunct="1"/>
                          <a:r>
                            <a:rPr lang="fa-IR" sz="1800" kern="1200" dirty="0" smtClean="0">
                              <a:solidFill>
                                <a:schemeClr val="dk1"/>
                              </a:solidFill>
                              <a:latin typeface="+mn-lt"/>
                              <a:ea typeface="+mn-ea"/>
                              <a:cs typeface="B Nazanin" panose="00000400000000000000" pitchFamily="2" charset="-78"/>
                            </a:rPr>
                            <a:t>از ورودی تعداد 7 عدد دریافت و در آرایه ای ذخیره کند و در حین ورود هر عدد، اگر عدد تکراری هست پیغام بدهد.</a:t>
                          </a:r>
                        </a:p>
                      </a:txBody>
                      <a:tcPr anchor="ctr"/>
                    </a:tc>
                  </a:tr>
                  <a:tr h="475739">
                    <a:tc>
                      <a:txBody>
                        <a:bodyPr/>
                        <a:lstStyle/>
                        <a:p>
                          <a:pPr algn="ctr" rtl="1"/>
                          <a:r>
                            <a:rPr lang="fa-IR" dirty="0" smtClean="0">
                              <a:cs typeface="B Nazanin" panose="00000400000000000000" pitchFamily="2" charset="-78"/>
                            </a:rPr>
                            <a:t>44</a:t>
                          </a:r>
                          <a:endParaRPr lang="en-US" dirty="0">
                            <a:cs typeface="B Nazanin" panose="00000400000000000000" pitchFamily="2" charset="-78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5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r" rtl="1"/>
                          <a:r>
                            <a:rPr lang="fa-IR" dirty="0" smtClean="0">
                              <a:cs typeface="B Nazanin" panose="00000400000000000000" pitchFamily="2" charset="-78"/>
                            </a:rPr>
                            <a:t>محاسبه</a:t>
                          </a:r>
                          <a:r>
                            <a:rPr lang="fa-IR" baseline="0" dirty="0" smtClean="0">
                              <a:cs typeface="B Nazanin" panose="00000400000000000000" pitchFamily="2" charset="-78"/>
                            </a:rPr>
                            <a:t> واریانس 10 عدد دریافتی.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pt-BR" i="1" baseline="0" smtClean="0">
                                      <a:latin typeface="Cambria Math" panose="02040503050406030204" pitchFamily="18" charset="0"/>
                                      <a:cs typeface="B Nazanin" panose="00000400000000000000" pitchFamily="2" charset="-78"/>
                                    </a:rPr>
                                  </m:ctrlPr>
                                </m:fPr>
                                <m:num>
                                  <m:nary>
                                    <m:naryPr>
                                      <m:chr m:val="∑"/>
                                      <m:ctrlPr>
                                        <a:rPr lang="pt-BR" i="1" baseline="0" smtClean="0">
                                          <a:latin typeface="Cambria Math" panose="02040503050406030204" pitchFamily="18" charset="0"/>
                                          <a:cs typeface="B Nazanin" panose="00000400000000000000" pitchFamily="2" charset="-78"/>
                                        </a:rPr>
                                      </m:ctrlPr>
                                    </m:naryPr>
                                    <m:sub>
                                      <m:r>
                                        <a:rPr lang="en-US" b="0" i="1" baseline="0" smtClean="0">
                                          <a:latin typeface="Cambria Math" panose="02040503050406030204" pitchFamily="18" charset="0"/>
                                          <a:cs typeface="B Nazanin" panose="00000400000000000000" pitchFamily="2" charset="-78"/>
                                        </a:rPr>
                                        <m:t>𝑖</m:t>
                                      </m:r>
                                      <m:r>
                                        <a:rPr lang="pt-BR" i="1" baseline="0" smtClean="0">
                                          <a:latin typeface="Cambria Math" panose="02040503050406030204" pitchFamily="18" charset="0"/>
                                          <a:cs typeface="B Nazanin" panose="00000400000000000000" pitchFamily="2" charset="-78"/>
                                        </a:rPr>
                                        <m:t>=</m:t>
                                      </m:r>
                                      <m:r>
                                        <a:rPr lang="pt-BR" i="1" baseline="0" smtClean="0">
                                          <a:latin typeface="Cambria Math" panose="02040503050406030204" pitchFamily="18" charset="0"/>
                                          <a:cs typeface="B Nazanin" panose="00000400000000000000" pitchFamily="2" charset="-78"/>
                                        </a:rPr>
                                        <m:t>0</m:t>
                                      </m:r>
                                    </m:sub>
                                    <m:sup>
                                      <m:r>
                                        <a:rPr lang="pt-BR" i="1" baseline="0" smtClean="0">
                                          <a:latin typeface="Cambria Math" panose="02040503050406030204" pitchFamily="18" charset="0"/>
                                          <a:cs typeface="B Nazanin" panose="00000400000000000000" pitchFamily="2" charset="-78"/>
                                        </a:rPr>
                                        <m:t>𝑛</m:t>
                                      </m:r>
                                    </m:sup>
                                    <m:e>
                                      <m:sSup>
                                        <m:sSupPr>
                                          <m:ctrlPr>
                                            <a:rPr lang="en-US" b="0" i="1" baseline="0" smtClean="0">
                                              <a:latin typeface="Cambria Math" panose="02040503050406030204" pitchFamily="18" charset="0"/>
                                              <a:cs typeface="B Nazanin" panose="00000400000000000000" pitchFamily="2" charset="-78"/>
                                            </a:rPr>
                                          </m:ctrlPr>
                                        </m:sSupPr>
                                        <m:e>
                                          <m:r>
                                            <a:rPr lang="en-US" b="0" i="1" baseline="0" smtClean="0">
                                              <a:latin typeface="Cambria Math" panose="02040503050406030204" pitchFamily="18" charset="0"/>
                                              <a:cs typeface="B Nazanin" panose="00000400000000000000" pitchFamily="2" charset="-78"/>
                                            </a:rPr>
                                            <m:t>(</m:t>
                                          </m:r>
                                          <m:sSub>
                                            <m:sSubPr>
                                              <m:ctrlPr>
                                                <a:rPr lang="en-US" b="0" i="1" baseline="0" smtClean="0">
                                                  <a:latin typeface="Cambria Math" panose="02040503050406030204" pitchFamily="18" charset="0"/>
                                                  <a:cs typeface="B Nazanin" panose="00000400000000000000" pitchFamily="2" charset="-78"/>
                                                </a:rPr>
                                              </m:ctrlPr>
                                            </m:sSubPr>
                                            <m:e>
                                              <m:r>
                                                <a:rPr lang="en-US" b="0" i="1" baseline="0" smtClean="0">
                                                  <a:latin typeface="Cambria Math" panose="02040503050406030204" pitchFamily="18" charset="0"/>
                                                  <a:cs typeface="B Nazanin" panose="00000400000000000000" pitchFamily="2" charset="-78"/>
                                                </a:rPr>
                                                <m:t>𝑥</m:t>
                                              </m:r>
                                            </m:e>
                                            <m:sub>
                                              <m:r>
                                                <a:rPr lang="en-US" b="0" i="1" baseline="0" smtClean="0">
                                                  <a:latin typeface="Cambria Math" panose="02040503050406030204" pitchFamily="18" charset="0"/>
                                                  <a:cs typeface="B Nazanin" panose="00000400000000000000" pitchFamily="2" charset="-78"/>
                                                </a:rPr>
                                                <m:t>𝑖</m:t>
                                              </m:r>
                                            </m:sub>
                                          </m:sSub>
                                          <m:r>
                                            <a:rPr lang="en-US" b="0" i="1" baseline="0" smtClean="0">
                                              <a:latin typeface="Cambria Math" panose="02040503050406030204" pitchFamily="18" charset="0"/>
                                              <a:cs typeface="B Nazanin" panose="00000400000000000000" pitchFamily="2" charset="-78"/>
                                            </a:rPr>
                                            <m:t>−</m:t>
                                          </m:r>
                                          <m:acc>
                                            <m:accPr>
                                              <m:chr m:val="̅"/>
                                              <m:ctrlPr>
                                                <a:rPr lang="en-US" b="0" i="1" baseline="0" smtClean="0">
                                                  <a:latin typeface="Cambria Math" panose="02040503050406030204" pitchFamily="18" charset="0"/>
                                                  <a:cs typeface="B Nazanin" panose="00000400000000000000" pitchFamily="2" charset="-78"/>
                                                </a:rPr>
                                              </m:ctrlPr>
                                            </m:accPr>
                                            <m:e>
                                              <m:r>
                                                <a:rPr lang="en-US" b="0" i="1" baseline="0" smtClean="0">
                                                  <a:latin typeface="Cambria Math" panose="02040503050406030204" pitchFamily="18" charset="0"/>
                                                  <a:cs typeface="B Nazanin" panose="00000400000000000000" pitchFamily="2" charset="-78"/>
                                                </a:rPr>
                                                <m:t>𝑥</m:t>
                                              </m:r>
                                            </m:e>
                                          </m:acc>
                                          <m:r>
                                            <a:rPr lang="en-US" b="0" i="1" baseline="0" smtClean="0">
                                              <a:latin typeface="Cambria Math" panose="02040503050406030204" pitchFamily="18" charset="0"/>
                                              <a:cs typeface="B Nazanin" panose="00000400000000000000" pitchFamily="2" charset="-78"/>
                                            </a:rPr>
                                            <m:t>)</m:t>
                                          </m:r>
                                        </m:e>
                                        <m:sup>
                                          <m:r>
                                            <a:rPr lang="en-US" b="0" i="1" baseline="0" smtClean="0">
                                              <a:latin typeface="Cambria Math" panose="02040503050406030204" pitchFamily="18" charset="0"/>
                                              <a:cs typeface="B Nazanin" panose="00000400000000000000" pitchFamily="2" charset="-78"/>
                                            </a:rPr>
                                            <m:t>2</m:t>
                                          </m:r>
                                        </m:sup>
                                      </m:sSup>
                                    </m:e>
                                  </m:nary>
                                </m:num>
                                <m:den>
                                  <m:r>
                                    <a:rPr lang="en-US" b="0" i="1" baseline="0" smtClean="0">
                                      <a:latin typeface="Cambria Math" panose="02040503050406030204" pitchFamily="18" charset="0"/>
                                      <a:cs typeface="B Nazanin" panose="00000400000000000000" pitchFamily="2" charset="-78"/>
                                    </a:rPr>
                                    <m:t>𝑛</m:t>
                                  </m:r>
                                  <m:r>
                                    <a:rPr lang="en-US" b="0" i="1" baseline="0" smtClean="0">
                                      <a:latin typeface="Cambria Math" panose="02040503050406030204" pitchFamily="18" charset="0"/>
                                      <a:cs typeface="B Nazanin" panose="00000400000000000000" pitchFamily="2" charset="-78"/>
                                    </a:rPr>
                                    <m:t>(</m:t>
                                  </m:r>
                                  <m:r>
                                    <a:rPr lang="en-US" b="0" i="1" baseline="0" smtClean="0">
                                      <a:latin typeface="Cambria Math" panose="02040503050406030204" pitchFamily="18" charset="0"/>
                                      <a:cs typeface="B Nazanin" panose="00000400000000000000" pitchFamily="2" charset="-78"/>
                                    </a:rPr>
                                    <m:t>𝑛</m:t>
                                  </m:r>
                                  <m:r>
                                    <a:rPr lang="en-US" b="0" i="1" baseline="0" smtClean="0">
                                      <a:latin typeface="Cambria Math" panose="02040503050406030204" pitchFamily="18" charset="0"/>
                                      <a:cs typeface="B Nazanin" panose="00000400000000000000" pitchFamily="2" charset="-78"/>
                                    </a:rPr>
                                    <m:t>−</m:t>
                                  </m:r>
                                  <m:r>
                                    <a:rPr lang="en-US" b="0" i="1" baseline="0" smtClean="0">
                                      <a:latin typeface="Cambria Math" panose="02040503050406030204" pitchFamily="18" charset="0"/>
                                      <a:cs typeface="B Nazanin" panose="00000400000000000000" pitchFamily="2" charset="-78"/>
                                    </a:rPr>
                                    <m:t>1</m:t>
                                  </m:r>
                                  <m:r>
                                    <a:rPr lang="en-US" b="0" i="1" baseline="0" smtClean="0">
                                      <a:latin typeface="Cambria Math" panose="02040503050406030204" pitchFamily="18" charset="0"/>
                                      <a:cs typeface="B Nazanin" panose="00000400000000000000" pitchFamily="2" charset="-78"/>
                                    </a:rPr>
                                    <m:t>)</m:t>
                                  </m:r>
                                </m:den>
                              </m:f>
                            </m:oMath>
                          </a14:m>
                          <a:r>
                            <a:rPr lang="fa-IR" baseline="0" dirty="0" smtClean="0">
                              <a:cs typeface="B Nazanin" panose="00000400000000000000" pitchFamily="2" charset="-78"/>
                            </a:rPr>
                            <a:t> در این فرمول </a:t>
                          </a:r>
                          <a14:m>
                            <m:oMath xmlns:m="http://schemas.openxmlformats.org/officeDocument/2006/math">
                              <m:acc>
                                <m:accPr>
                                  <m:chr m:val="̅"/>
                                  <m:ctrlPr>
                                    <a:rPr lang="fa-IR" i="1" baseline="0" smtClean="0">
                                      <a:latin typeface="Cambria Math" panose="02040503050406030204" pitchFamily="18" charset="0"/>
                                      <a:cs typeface="B Nazanin" panose="00000400000000000000" pitchFamily="2" charset="-78"/>
                                    </a:rPr>
                                  </m:ctrlPr>
                                </m:accPr>
                                <m:e>
                                  <m:r>
                                    <a:rPr lang="en-US" b="0" i="1" baseline="0" smtClean="0">
                                      <a:latin typeface="Cambria Math" panose="02040503050406030204" pitchFamily="18" charset="0"/>
                                      <a:cs typeface="B Nazanin" panose="00000400000000000000" pitchFamily="2" charset="-78"/>
                                    </a:rPr>
                                    <m:t>𝑥</m:t>
                                  </m:r>
                                </m:e>
                              </m:acc>
                            </m:oMath>
                          </a14:m>
                          <a:r>
                            <a:rPr lang="fa-IR" baseline="0" dirty="0" smtClean="0">
                              <a:cs typeface="B Nazanin" panose="00000400000000000000" pitchFamily="2" charset="-78"/>
                            </a:rPr>
                            <a:t> میانگین اعداد است.</a:t>
                          </a:r>
                          <a:endParaRPr lang="en-US" dirty="0">
                            <a:cs typeface="B Nazanin" panose="00000400000000000000" pitchFamily="2" charset="-78"/>
                          </a:endParaRPr>
                        </a:p>
                      </a:txBody>
                      <a:tcPr anchor="ctr"/>
                    </a:tc>
                  </a:tr>
                  <a:tr h="475739">
                    <a:tc>
                      <a:txBody>
                        <a:bodyPr/>
                        <a:lstStyle/>
                        <a:p>
                          <a:pPr algn="ctr" rtl="1"/>
                          <a:r>
                            <a:rPr lang="fa-IR" dirty="0" smtClean="0">
                              <a:cs typeface="B Nazanin" panose="00000400000000000000" pitchFamily="2" charset="-78"/>
                            </a:rPr>
                            <a:t>45</a:t>
                          </a:r>
                          <a:endParaRPr lang="en-US" dirty="0">
                            <a:cs typeface="B Nazanin" panose="00000400000000000000" pitchFamily="2" charset="-78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5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r" rtl="1"/>
                          <a:r>
                            <a:rPr lang="fa-IR" dirty="0" smtClean="0">
                              <a:cs typeface="B Nazanin" panose="00000400000000000000" pitchFamily="2" charset="-78"/>
                            </a:rPr>
                            <a:t>مجموع دو ماتریس دو بعدی.</a:t>
                          </a:r>
                          <a:endParaRPr lang="en-US" dirty="0">
                            <a:cs typeface="B Nazanin" panose="00000400000000000000" pitchFamily="2" charset="-78"/>
                          </a:endParaRPr>
                        </a:p>
                      </a:txBody>
                      <a:tcPr anchor="ctr"/>
                    </a:tc>
                  </a:tr>
                  <a:tr h="475739">
                    <a:tc>
                      <a:txBody>
                        <a:bodyPr/>
                        <a:lstStyle/>
                        <a:p>
                          <a:pPr algn="ctr" rtl="1"/>
                          <a:r>
                            <a:rPr lang="fa-IR" dirty="0" smtClean="0">
                              <a:cs typeface="B Nazanin" panose="00000400000000000000" pitchFamily="2" charset="-78"/>
                            </a:rPr>
                            <a:t>46</a:t>
                          </a:r>
                          <a:endParaRPr lang="en-US" dirty="0">
                            <a:cs typeface="B Nazanin" panose="00000400000000000000" pitchFamily="2" charset="-78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5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r" rtl="1"/>
                          <a:r>
                            <a:rPr lang="fa-IR" dirty="0" smtClean="0">
                              <a:cs typeface="B Nazanin" panose="00000400000000000000" pitchFamily="2" charset="-78"/>
                            </a:rPr>
                            <a:t>دریافت ابعاد و مقادیر دو ماتریس دو بعدی و محاسبه حاصلضرب آن دو، در صورت امکان.</a:t>
                          </a:r>
                          <a:endParaRPr lang="en-US" dirty="0">
                            <a:cs typeface="B Nazanin" panose="00000400000000000000" pitchFamily="2" charset="-78"/>
                          </a:endParaRPr>
                        </a:p>
                      </a:txBody>
                      <a:tcPr anchor="ctr"/>
                    </a:tc>
                  </a:tr>
                  <a:tr h="475739">
                    <a:tc>
                      <a:txBody>
                        <a:bodyPr/>
                        <a:lstStyle/>
                        <a:p>
                          <a:pPr algn="ctr" rtl="1"/>
                          <a:r>
                            <a:rPr lang="fa-IR" dirty="0" smtClean="0">
                              <a:cs typeface="B Nazanin" panose="00000400000000000000" pitchFamily="2" charset="-78"/>
                            </a:rPr>
                            <a:t>47</a:t>
                          </a:r>
                          <a:endParaRPr lang="en-US" dirty="0">
                            <a:cs typeface="B Nazanin" panose="00000400000000000000" pitchFamily="2" charset="-78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5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r" rtl="1"/>
                          <a:r>
                            <a:rPr lang="fa-IR" dirty="0" smtClean="0">
                              <a:cs typeface="B Nazanin" panose="00000400000000000000" pitchFamily="2" charset="-78"/>
                            </a:rPr>
                            <a:t>نمرات سه دانشجو در چهار درس را دریافت و سپس معدل هر دانشجو و هر درس را بنویسد.</a:t>
                          </a:r>
                          <a:endParaRPr lang="en-US" dirty="0">
                            <a:cs typeface="B Nazanin" panose="00000400000000000000" pitchFamily="2" charset="-78"/>
                          </a:endParaRPr>
                        </a:p>
                      </a:txBody>
                      <a:tcPr anchor="ctr"/>
                    </a:tc>
                  </a:tr>
                  <a:tr h="475739">
                    <a:tc>
                      <a:txBody>
                        <a:bodyPr/>
                        <a:lstStyle/>
                        <a:p>
                          <a:pPr algn="ctr" rtl="1"/>
                          <a:r>
                            <a:rPr lang="fa-IR" dirty="0" smtClean="0">
                              <a:cs typeface="B Nazanin" panose="00000400000000000000" pitchFamily="2" charset="-78"/>
                            </a:rPr>
                            <a:t>48</a:t>
                          </a:r>
                          <a:endParaRPr lang="en-US" dirty="0">
                            <a:cs typeface="B Nazanin" panose="00000400000000000000" pitchFamily="2" charset="-78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5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r" rtl="1"/>
                          <a:r>
                            <a:rPr lang="fa-IR" dirty="0" smtClean="0">
                              <a:cs typeface="B Nazanin" panose="00000400000000000000" pitchFamily="2" charset="-78"/>
                            </a:rPr>
                            <a:t>در مسئله قبل نام افراد و دروس را هم دریافت نمائید و ورودی ها و خروجی ها با پیغامهای مناسب تری انجام شود.</a:t>
                          </a:r>
                          <a:endParaRPr lang="en-US" dirty="0">
                            <a:cs typeface="B Nazanin" panose="00000400000000000000" pitchFamily="2" charset="-78"/>
                          </a:endParaRPr>
                        </a:p>
                      </a:txBody>
                      <a:tcPr anchor="ctr"/>
                    </a:tc>
                  </a:tr>
                  <a:tr h="475739">
                    <a:tc>
                      <a:txBody>
                        <a:bodyPr/>
                        <a:lstStyle/>
                        <a:p>
                          <a:pPr algn="ctr" rtl="1"/>
                          <a:r>
                            <a:rPr lang="fa-IR" dirty="0" smtClean="0">
                              <a:cs typeface="B Nazanin" panose="00000400000000000000" pitchFamily="2" charset="-78"/>
                            </a:rPr>
                            <a:t>49</a:t>
                          </a:r>
                          <a:endParaRPr lang="en-US" dirty="0">
                            <a:cs typeface="B Nazanin" panose="00000400000000000000" pitchFamily="2" charset="-78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5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r" rtl="1"/>
                          <a:r>
                            <a:rPr lang="fa-IR" dirty="0" smtClean="0">
                              <a:cs typeface="B Nazanin" panose="00000400000000000000" pitchFamily="2" charset="-78"/>
                            </a:rPr>
                            <a:t>100 عدد تصادفی 3رقمی در یک آرایه ریخته و مرتب نمائید و سه عدد بزرگتر را نمایش دهید.</a:t>
                          </a:r>
                          <a:endParaRPr lang="en-US" dirty="0">
                            <a:cs typeface="B Nazanin" panose="00000400000000000000" pitchFamily="2" charset="-78"/>
                          </a:endParaRPr>
                        </a:p>
                      </a:txBody>
                      <a:tcPr anchor="ctr"/>
                    </a:tc>
                  </a:tr>
                  <a:tr h="475739">
                    <a:tc>
                      <a:txBody>
                        <a:bodyPr/>
                        <a:lstStyle/>
                        <a:p>
                          <a:pPr algn="ctr" rtl="1"/>
                          <a:r>
                            <a:rPr lang="fa-IR" dirty="0" smtClean="0">
                              <a:cs typeface="B Nazanin" panose="00000400000000000000" pitchFamily="2" charset="-78"/>
                            </a:rPr>
                            <a:t>50</a:t>
                          </a:r>
                          <a:endParaRPr lang="en-US" dirty="0">
                            <a:cs typeface="B Nazanin" panose="00000400000000000000" pitchFamily="2" charset="-78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5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r" rtl="1"/>
                          <a:r>
                            <a:rPr lang="fa-IR" dirty="0" smtClean="0">
                              <a:cs typeface="B Nazanin" panose="00000400000000000000" pitchFamily="2" charset="-78"/>
                            </a:rPr>
                            <a:t>نام و معدل 5 دانشجو را دریافت و لیست مرتب شده ای بر اساس نام و سپس بر اساس معدل نمایش دهید.</a:t>
                          </a:r>
                          <a:endParaRPr lang="en-US" dirty="0">
                            <a:cs typeface="B Nazanin" panose="00000400000000000000" pitchFamily="2" charset="-78"/>
                          </a:endParaRPr>
                        </a:p>
                      </a:txBody>
                      <a:tcPr anchor="ctr"/>
                    </a:tc>
                  </a:tr>
                  <a:tr h="640080">
                    <a:tc>
                      <a:txBody>
                        <a:bodyPr/>
                        <a:lstStyle/>
                        <a:p>
                          <a:pPr algn="ctr" rtl="1"/>
                          <a:r>
                            <a:rPr lang="fa-IR" dirty="0" smtClean="0">
                              <a:cs typeface="B Nazanin" panose="00000400000000000000" pitchFamily="2" charset="-78"/>
                            </a:rPr>
                            <a:t>51</a:t>
                          </a:r>
                          <a:endParaRPr lang="en-US" dirty="0">
                            <a:cs typeface="B Nazanin" panose="00000400000000000000" pitchFamily="2" charset="-78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5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r" rtl="1"/>
                          <a:r>
                            <a:rPr lang="fa-IR" dirty="0" smtClean="0">
                              <a:cs typeface="B Nazanin" panose="00000400000000000000" pitchFamily="2" charset="-78"/>
                            </a:rPr>
                            <a:t>بدون استفاده از دستورات </a:t>
                          </a:r>
                          <a:r>
                            <a:rPr lang="en-US" dirty="0" smtClean="0">
                              <a:cs typeface="B Nazanin" panose="00000400000000000000" pitchFamily="2" charset="-78"/>
                            </a:rPr>
                            <a:t>if </a:t>
                          </a:r>
                          <a:r>
                            <a:rPr lang="fa-IR" dirty="0" smtClean="0">
                              <a:cs typeface="B Nazanin" panose="00000400000000000000" pitchFamily="2" charset="-78"/>
                            </a:rPr>
                            <a:t>و  </a:t>
                          </a:r>
                          <a:r>
                            <a:rPr lang="en-US" dirty="0" smtClean="0">
                              <a:cs typeface="B Nazanin" panose="00000400000000000000" pitchFamily="2" charset="-78"/>
                            </a:rPr>
                            <a:t>switch </a:t>
                          </a:r>
                          <a:r>
                            <a:rPr lang="fa-IR" dirty="0" smtClean="0">
                              <a:cs typeface="B Nazanin" panose="00000400000000000000" pitchFamily="2" charset="-78"/>
                            </a:rPr>
                            <a:t> برنامه ای بنویسید که 100 عدد صحیح بین 1 تا 20 را دریافت کرده و مشخص کند از هرکدام چند تا تکرار شده است.</a:t>
                          </a:r>
                          <a:endParaRPr lang="en-US" dirty="0">
                            <a:cs typeface="B Nazanin" panose="00000400000000000000" pitchFamily="2" charset="-78"/>
                          </a:endParaRPr>
                        </a:p>
                      </a:txBody>
                      <a:tcPr anchor="ctr"/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4" name="Table 3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914154814"/>
                  </p:ext>
                </p:extLst>
              </p:nvPr>
            </p:nvGraphicFramePr>
            <p:xfrm>
              <a:off x="76200" y="152400"/>
              <a:ext cx="8991600" cy="5371505"/>
            </p:xfrm>
            <a:graphic>
              <a:graphicData uri="http://schemas.openxmlformats.org/drawingml/2006/table">
                <a:tbl>
                  <a:tblPr rtl="1" firstRow="1" firstCol="1" bandRow="1">
                    <a:tableStyleId>{21E4AEA4-8DFA-4A89-87EB-49C32662AFE0}</a:tableStyleId>
                  </a:tblPr>
                  <a:tblGrid>
                    <a:gridCol w="512618"/>
                    <a:gridCol w="8478982"/>
                  </a:tblGrid>
                  <a:tr h="365760">
                    <a:tc gridSpan="2">
                      <a:txBody>
                        <a:bodyPr/>
                        <a:lstStyle/>
                        <a:p>
                          <a:pPr algn="ctr" rtl="1"/>
                          <a:r>
                            <a:rPr lang="fa-IR" dirty="0" smtClean="0">
                              <a:cs typeface="B Titr" panose="00000700000000000000" pitchFamily="2" charset="-78"/>
                            </a:rPr>
                            <a:t>تمرینات</a:t>
                          </a:r>
                          <a:endParaRPr lang="en-US" dirty="0">
                            <a:cs typeface="B Titr" panose="00000700000000000000" pitchFamily="2" charset="-78"/>
                          </a:endParaRPr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</a:tr>
                  <a:tr h="475739">
                    <a:tc>
                      <a:txBody>
                        <a:bodyPr/>
                        <a:lstStyle/>
                        <a:p>
                          <a:pPr algn="ctr" rtl="1"/>
                          <a:r>
                            <a:rPr lang="fa-IR" dirty="0" smtClean="0">
                              <a:cs typeface="B Nazanin" panose="00000400000000000000" pitchFamily="2" charset="-78"/>
                            </a:rPr>
                            <a:t>42</a:t>
                          </a:r>
                          <a:endParaRPr lang="en-US" dirty="0">
                            <a:cs typeface="B Nazanin" panose="00000400000000000000" pitchFamily="2" charset="-78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5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r" rtl="1"/>
                          <a:r>
                            <a:rPr lang="fa-IR" dirty="0" smtClean="0">
                              <a:cs typeface="B Nazanin" panose="00000400000000000000" pitchFamily="2" charset="-78"/>
                            </a:rPr>
                            <a:t>تعدادی عدد دریافت کرده و تعداد اعداد کوچکتر از میانگین اعداد را بنویسد.</a:t>
                          </a:r>
                        </a:p>
                      </a:txBody>
                      <a:tcPr anchor="ctr"/>
                    </a:tc>
                  </a:tr>
                  <a:tr h="475739">
                    <a:tc>
                      <a:txBody>
                        <a:bodyPr/>
                        <a:lstStyle/>
                        <a:p>
                          <a:pPr algn="ctr" rtl="1"/>
                          <a:r>
                            <a:rPr lang="fa-IR" dirty="0" smtClean="0">
                              <a:cs typeface="B Nazanin" panose="00000400000000000000" pitchFamily="2" charset="-78"/>
                            </a:rPr>
                            <a:t>43</a:t>
                          </a:r>
                          <a:endParaRPr lang="en-US" dirty="0">
                            <a:cs typeface="B Nazanin" panose="00000400000000000000" pitchFamily="2" charset="-78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5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lvl="0" algn="r" defTabSz="914400" rtl="1" eaLnBrk="1" latinLnBrk="0" hangingPunct="1"/>
                          <a:r>
                            <a:rPr lang="fa-IR" sz="1800" kern="1200" dirty="0" smtClean="0">
                              <a:solidFill>
                                <a:schemeClr val="dk1"/>
                              </a:solidFill>
                              <a:latin typeface="+mn-lt"/>
                              <a:ea typeface="+mn-ea"/>
                              <a:cs typeface="B Nazanin" panose="00000400000000000000" pitchFamily="2" charset="-78"/>
                            </a:rPr>
                            <a:t>از ورودی تعداد 7 عدد دریافت و در آرایه ای ذخیره کند و در حین ورود هر عدد، اگر عدد تکراری هست پیغام بدهد.</a:t>
                          </a:r>
                        </a:p>
                      </a:txBody>
                      <a:tcPr anchor="ctr"/>
                    </a:tc>
                  </a:tr>
                  <a:tr h="559753">
                    <a:tc>
                      <a:txBody>
                        <a:bodyPr/>
                        <a:lstStyle/>
                        <a:p>
                          <a:pPr algn="ctr" rtl="1"/>
                          <a:r>
                            <a:rPr lang="fa-IR" dirty="0" smtClean="0">
                              <a:cs typeface="B Nazanin" panose="00000400000000000000" pitchFamily="2" charset="-78"/>
                            </a:rPr>
                            <a:t>44</a:t>
                          </a:r>
                          <a:endParaRPr lang="en-US" dirty="0">
                            <a:cs typeface="B Nazanin" panose="00000400000000000000" pitchFamily="2" charset="-78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5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 rotWithShape="0">
                          <a:blip r:embed="rId2"/>
                          <a:stretch>
                            <a:fillRect l="-6106" t="-238043" r="-287" b="-643478"/>
                          </a:stretch>
                        </a:blipFill>
                      </a:tcPr>
                    </a:tc>
                  </a:tr>
                  <a:tr h="475739">
                    <a:tc>
                      <a:txBody>
                        <a:bodyPr/>
                        <a:lstStyle/>
                        <a:p>
                          <a:pPr algn="ctr" rtl="1"/>
                          <a:r>
                            <a:rPr lang="fa-IR" dirty="0" smtClean="0">
                              <a:cs typeface="B Nazanin" panose="00000400000000000000" pitchFamily="2" charset="-78"/>
                            </a:rPr>
                            <a:t>45</a:t>
                          </a:r>
                          <a:endParaRPr lang="en-US" dirty="0">
                            <a:cs typeface="B Nazanin" panose="00000400000000000000" pitchFamily="2" charset="-78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5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r" rtl="1"/>
                          <a:r>
                            <a:rPr lang="fa-IR" dirty="0" smtClean="0">
                              <a:cs typeface="B Nazanin" panose="00000400000000000000" pitchFamily="2" charset="-78"/>
                            </a:rPr>
                            <a:t>مجموع دو ماتریس دو بعدی.</a:t>
                          </a:r>
                          <a:endParaRPr lang="en-US" dirty="0">
                            <a:cs typeface="B Nazanin" panose="00000400000000000000" pitchFamily="2" charset="-78"/>
                          </a:endParaRPr>
                        </a:p>
                      </a:txBody>
                      <a:tcPr anchor="ctr"/>
                    </a:tc>
                  </a:tr>
                  <a:tr h="475739">
                    <a:tc>
                      <a:txBody>
                        <a:bodyPr/>
                        <a:lstStyle/>
                        <a:p>
                          <a:pPr algn="ctr" rtl="1"/>
                          <a:r>
                            <a:rPr lang="fa-IR" dirty="0" smtClean="0">
                              <a:cs typeface="B Nazanin" panose="00000400000000000000" pitchFamily="2" charset="-78"/>
                            </a:rPr>
                            <a:t>46</a:t>
                          </a:r>
                          <a:endParaRPr lang="en-US" dirty="0">
                            <a:cs typeface="B Nazanin" panose="00000400000000000000" pitchFamily="2" charset="-78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5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r" rtl="1"/>
                          <a:r>
                            <a:rPr lang="fa-IR" dirty="0" smtClean="0">
                              <a:cs typeface="B Nazanin" panose="00000400000000000000" pitchFamily="2" charset="-78"/>
                            </a:rPr>
                            <a:t>دریافت ابعاد و مقادیر دو ماتریس دو بعدی و محاسبه حاصلضرب آن دو، در صورت امکان.</a:t>
                          </a:r>
                          <a:endParaRPr lang="en-US" dirty="0">
                            <a:cs typeface="B Nazanin" panose="00000400000000000000" pitchFamily="2" charset="-78"/>
                          </a:endParaRPr>
                        </a:p>
                      </a:txBody>
                      <a:tcPr anchor="ctr"/>
                    </a:tc>
                  </a:tr>
                  <a:tr h="475739">
                    <a:tc>
                      <a:txBody>
                        <a:bodyPr/>
                        <a:lstStyle/>
                        <a:p>
                          <a:pPr algn="ctr" rtl="1"/>
                          <a:r>
                            <a:rPr lang="fa-IR" dirty="0" smtClean="0">
                              <a:cs typeface="B Nazanin" panose="00000400000000000000" pitchFamily="2" charset="-78"/>
                            </a:rPr>
                            <a:t>47</a:t>
                          </a:r>
                          <a:endParaRPr lang="en-US" dirty="0">
                            <a:cs typeface="B Nazanin" panose="00000400000000000000" pitchFamily="2" charset="-78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5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r" rtl="1"/>
                          <a:r>
                            <a:rPr lang="fa-IR" dirty="0" smtClean="0">
                              <a:cs typeface="B Nazanin" panose="00000400000000000000" pitchFamily="2" charset="-78"/>
                            </a:rPr>
                            <a:t>نمرات سه دانشجو در چهار درس را دریافت و سپس معدل هر دانشجو و هر درس را بنویسد.</a:t>
                          </a:r>
                          <a:endParaRPr lang="en-US" dirty="0">
                            <a:cs typeface="B Nazanin" panose="00000400000000000000" pitchFamily="2" charset="-78"/>
                          </a:endParaRPr>
                        </a:p>
                      </a:txBody>
                      <a:tcPr anchor="ctr"/>
                    </a:tc>
                  </a:tr>
                  <a:tr h="475739">
                    <a:tc>
                      <a:txBody>
                        <a:bodyPr/>
                        <a:lstStyle/>
                        <a:p>
                          <a:pPr algn="ctr" rtl="1"/>
                          <a:r>
                            <a:rPr lang="fa-IR" dirty="0" smtClean="0">
                              <a:cs typeface="B Nazanin" panose="00000400000000000000" pitchFamily="2" charset="-78"/>
                            </a:rPr>
                            <a:t>48</a:t>
                          </a:r>
                          <a:endParaRPr lang="en-US" dirty="0">
                            <a:cs typeface="B Nazanin" panose="00000400000000000000" pitchFamily="2" charset="-78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5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r" rtl="1"/>
                          <a:r>
                            <a:rPr lang="fa-IR" dirty="0" smtClean="0">
                              <a:cs typeface="B Nazanin" panose="00000400000000000000" pitchFamily="2" charset="-78"/>
                            </a:rPr>
                            <a:t>در مسئله قبل نام افراد و دروس را هم دریافت نمائید و ورودی ها و خروجی ها با پیغامهای مناسب تری انجام شود.</a:t>
                          </a:r>
                          <a:endParaRPr lang="en-US" dirty="0">
                            <a:cs typeface="B Nazanin" panose="00000400000000000000" pitchFamily="2" charset="-78"/>
                          </a:endParaRPr>
                        </a:p>
                      </a:txBody>
                      <a:tcPr anchor="ctr"/>
                    </a:tc>
                  </a:tr>
                  <a:tr h="475739">
                    <a:tc>
                      <a:txBody>
                        <a:bodyPr/>
                        <a:lstStyle/>
                        <a:p>
                          <a:pPr algn="ctr" rtl="1"/>
                          <a:r>
                            <a:rPr lang="fa-IR" dirty="0" smtClean="0">
                              <a:cs typeface="B Nazanin" panose="00000400000000000000" pitchFamily="2" charset="-78"/>
                            </a:rPr>
                            <a:t>49</a:t>
                          </a:r>
                          <a:endParaRPr lang="en-US" dirty="0">
                            <a:cs typeface="B Nazanin" panose="00000400000000000000" pitchFamily="2" charset="-78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5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r" rtl="1"/>
                          <a:r>
                            <a:rPr lang="fa-IR" dirty="0" smtClean="0">
                              <a:cs typeface="B Nazanin" panose="00000400000000000000" pitchFamily="2" charset="-78"/>
                            </a:rPr>
                            <a:t>100 عدد تصادفی 3رقمی در یک آرایه ریخته و مرتب نمائید و سه عدد بزرگتر را نمایش دهید.</a:t>
                          </a:r>
                          <a:endParaRPr lang="en-US" dirty="0">
                            <a:cs typeface="B Nazanin" panose="00000400000000000000" pitchFamily="2" charset="-78"/>
                          </a:endParaRPr>
                        </a:p>
                      </a:txBody>
                      <a:tcPr anchor="ctr"/>
                    </a:tc>
                  </a:tr>
                  <a:tr h="475739">
                    <a:tc>
                      <a:txBody>
                        <a:bodyPr/>
                        <a:lstStyle/>
                        <a:p>
                          <a:pPr algn="ctr" rtl="1"/>
                          <a:r>
                            <a:rPr lang="fa-IR" dirty="0" smtClean="0">
                              <a:cs typeface="B Nazanin" panose="00000400000000000000" pitchFamily="2" charset="-78"/>
                            </a:rPr>
                            <a:t>50</a:t>
                          </a:r>
                          <a:endParaRPr lang="en-US" dirty="0">
                            <a:cs typeface="B Nazanin" panose="00000400000000000000" pitchFamily="2" charset="-78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5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r" rtl="1"/>
                          <a:r>
                            <a:rPr lang="fa-IR" dirty="0" smtClean="0">
                              <a:cs typeface="B Nazanin" panose="00000400000000000000" pitchFamily="2" charset="-78"/>
                            </a:rPr>
                            <a:t>نام و معدل 5 دانشجو را دریافت و لیست مرتب شده ای بر اساس نام و سپس بر اساس معدل نمایش دهید.</a:t>
                          </a:r>
                          <a:endParaRPr lang="en-US" dirty="0">
                            <a:cs typeface="B Nazanin" panose="00000400000000000000" pitchFamily="2" charset="-78"/>
                          </a:endParaRPr>
                        </a:p>
                      </a:txBody>
                      <a:tcPr anchor="ctr"/>
                    </a:tc>
                  </a:tr>
                  <a:tr h="640080">
                    <a:tc>
                      <a:txBody>
                        <a:bodyPr/>
                        <a:lstStyle/>
                        <a:p>
                          <a:pPr algn="ctr" rtl="1"/>
                          <a:r>
                            <a:rPr lang="fa-IR" dirty="0" smtClean="0">
                              <a:cs typeface="B Nazanin" panose="00000400000000000000" pitchFamily="2" charset="-78"/>
                            </a:rPr>
                            <a:t>51</a:t>
                          </a:r>
                          <a:endParaRPr lang="en-US" dirty="0">
                            <a:cs typeface="B Nazanin" panose="00000400000000000000" pitchFamily="2" charset="-78"/>
                          </a:endParaRPr>
                        </a:p>
                      </a:txBody>
                      <a:tcPr anchor="ctr">
                        <a:solidFill>
                          <a:schemeClr val="accent1">
                            <a:lumMod val="5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r" rtl="1"/>
                          <a:r>
                            <a:rPr lang="fa-IR" dirty="0" smtClean="0">
                              <a:cs typeface="B Nazanin" panose="00000400000000000000" pitchFamily="2" charset="-78"/>
                            </a:rPr>
                            <a:t>بدون استفاده از دستورات </a:t>
                          </a:r>
                          <a:r>
                            <a:rPr lang="en-US" dirty="0" smtClean="0">
                              <a:cs typeface="B Nazanin" panose="00000400000000000000" pitchFamily="2" charset="-78"/>
                            </a:rPr>
                            <a:t>if </a:t>
                          </a:r>
                          <a:r>
                            <a:rPr lang="fa-IR" dirty="0" smtClean="0">
                              <a:cs typeface="B Nazanin" panose="00000400000000000000" pitchFamily="2" charset="-78"/>
                            </a:rPr>
                            <a:t>و  </a:t>
                          </a:r>
                          <a:r>
                            <a:rPr lang="en-US" dirty="0" smtClean="0">
                              <a:cs typeface="B Nazanin" panose="00000400000000000000" pitchFamily="2" charset="-78"/>
                            </a:rPr>
                            <a:t>switch </a:t>
                          </a:r>
                          <a:r>
                            <a:rPr lang="fa-IR" dirty="0" smtClean="0">
                              <a:cs typeface="B Nazanin" panose="00000400000000000000" pitchFamily="2" charset="-78"/>
                            </a:rPr>
                            <a:t> برنامه ای بنویسید که 100 عدد صحیح بین 1 تا 20 را دریافت کرده و مشخص کند از هرکدام چند تا تکرار شده است.</a:t>
                          </a:r>
                          <a:endParaRPr lang="en-US" dirty="0">
                            <a:cs typeface="B Nazanin" panose="00000400000000000000" pitchFamily="2" charset="-78"/>
                          </a:endParaRPr>
                        </a:p>
                      </a:txBody>
                      <a:tcPr anchor="ctr"/>
                    </a:tc>
                  </a:tr>
                </a:tbl>
              </a:graphicData>
            </a:graphic>
          </p:graphicFrame>
        </mc:Fallback>
      </mc:AlternateContent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Bevel 4"/>
          <p:cNvSpPr>
            <a:spLocks noChangeArrowheads="1"/>
          </p:cNvSpPr>
          <p:nvPr/>
        </p:nvSpPr>
        <p:spPr bwMode="auto">
          <a:xfrm>
            <a:off x="304800" y="581025"/>
            <a:ext cx="8534400" cy="5791200"/>
          </a:xfrm>
          <a:prstGeom prst="bevel">
            <a:avLst>
              <a:gd name="adj" fmla="val 3546"/>
            </a:avLst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algn="r" rtl="1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algn="r" rtl="1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algn="r" rtl="1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algn="r" rtl="1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algn="r" rtl="1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lnSpc>
                <a:spcPct val="115000"/>
              </a:lnSpc>
              <a:spcBef>
                <a:spcPct val="0"/>
              </a:spcBef>
              <a:spcAft>
                <a:spcPts val="1000"/>
              </a:spcAft>
              <a:buFontTx/>
              <a:buNone/>
            </a:pPr>
            <a:r>
              <a:rPr lang="fa-IR" altLang="en-US">
                <a:latin typeface="Courier New" panose="02070309020205020404" pitchFamily="49" charset="0"/>
                <a:ea typeface="Calibri" panose="020F0502020204030204" pitchFamily="34" charset="0"/>
                <a:cs typeface="B Titr" panose="00000700000000000000" pitchFamily="2" charset="-78"/>
              </a:rPr>
              <a:t>2 نمره حضور و غياب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spcAft>
                <a:spcPts val="1000"/>
              </a:spcAft>
              <a:buFontTx/>
              <a:buNone/>
            </a:pPr>
            <a:r>
              <a:rPr lang="fa-IR" altLang="en-US">
                <a:latin typeface="Courier New" panose="02070309020205020404" pitchFamily="49" charset="0"/>
                <a:ea typeface="Calibri" panose="020F0502020204030204" pitchFamily="34" charset="0"/>
                <a:cs typeface="B Titr" panose="00000700000000000000" pitchFamily="2" charset="-78"/>
              </a:rPr>
              <a:t> ( </a:t>
            </a:r>
            <a:r>
              <a:rPr lang="fa-IR" altLang="en-US">
                <a:solidFill>
                  <a:srgbClr val="FF0000"/>
                </a:solidFill>
                <a:latin typeface="Courier New" panose="02070309020205020404" pitchFamily="49" charset="0"/>
                <a:ea typeface="Calibri" panose="020F0502020204030204" pitchFamily="34" charset="0"/>
                <a:cs typeface="B Titr" panose="00000700000000000000" pitchFamily="2" charset="-78"/>
              </a:rPr>
              <a:t>کسر</a:t>
            </a:r>
            <a:r>
              <a:rPr lang="fa-IR" altLang="en-US">
                <a:latin typeface="Courier New" panose="02070309020205020404" pitchFamily="49" charset="0"/>
                <a:ea typeface="Calibri" panose="020F0502020204030204" pitchFamily="34" charset="0"/>
                <a:cs typeface="B Titr" panose="00000700000000000000" pitchFamily="2" charset="-78"/>
              </a:rPr>
              <a:t> </a:t>
            </a:r>
            <a:r>
              <a:rPr lang="fa-IR" altLang="en-US">
                <a:solidFill>
                  <a:srgbClr val="FF0000"/>
                </a:solidFill>
                <a:latin typeface="Courier New" panose="02070309020205020404" pitchFamily="49" charset="0"/>
                <a:ea typeface="Calibri" panose="020F0502020204030204" pitchFamily="34" charset="0"/>
                <a:cs typeface="B Titr" panose="00000700000000000000" pitchFamily="2" charset="-78"/>
              </a:rPr>
              <a:t>0/5 نمره به ازای هر جلسه غیبت</a:t>
            </a:r>
            <a:r>
              <a:rPr lang="fa-IR" altLang="en-US">
                <a:latin typeface="Courier New" panose="02070309020205020404" pitchFamily="49" charset="0"/>
                <a:ea typeface="Calibri" panose="020F0502020204030204" pitchFamily="34" charset="0"/>
                <a:cs typeface="B Titr" panose="00000700000000000000" pitchFamily="2" charset="-78"/>
              </a:rPr>
              <a:t>)</a:t>
            </a:r>
            <a:endParaRPr lang="en-US" altLang="en-US">
              <a:latin typeface="Calibri" panose="020F0502020204030204" pitchFamily="34" charset="0"/>
              <a:ea typeface="Calibri" panose="020F0502020204030204" pitchFamily="34" charset="0"/>
              <a:cs typeface="B Titr" panose="00000700000000000000" pitchFamily="2" charset="-78"/>
            </a:endParaRPr>
          </a:p>
          <a:p>
            <a:pPr algn="ctr">
              <a:lnSpc>
                <a:spcPct val="115000"/>
              </a:lnSpc>
              <a:spcBef>
                <a:spcPct val="0"/>
              </a:spcBef>
              <a:spcAft>
                <a:spcPts val="1000"/>
              </a:spcAft>
              <a:buFontTx/>
              <a:buNone/>
            </a:pPr>
            <a:r>
              <a:rPr lang="fa-IR" altLang="en-US">
                <a:latin typeface="Courier New" panose="02070309020205020404" pitchFamily="49" charset="0"/>
                <a:ea typeface="Calibri" panose="020F0502020204030204" pitchFamily="34" charset="0"/>
                <a:cs typeface="B Titr" panose="00000700000000000000" pitchFamily="2" charset="-78"/>
              </a:rPr>
              <a:t>3 نمره تكاليف کلاسی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spcAft>
                <a:spcPts val="1000"/>
              </a:spcAft>
              <a:buFontTx/>
              <a:buNone/>
            </a:pPr>
            <a:r>
              <a:rPr lang="fa-IR" altLang="en-US">
                <a:latin typeface="Courier New" panose="02070309020205020404" pitchFamily="49" charset="0"/>
                <a:ea typeface="Calibri" panose="020F0502020204030204" pitchFamily="34" charset="0"/>
                <a:cs typeface="B Titr" panose="00000700000000000000" pitchFamily="2" charset="-78"/>
              </a:rPr>
              <a:t> (</a:t>
            </a:r>
            <a:r>
              <a:rPr lang="fa-IR" altLang="en-US">
                <a:solidFill>
                  <a:srgbClr val="FF0000"/>
                </a:solidFill>
                <a:latin typeface="Courier New" panose="02070309020205020404" pitchFamily="49" charset="0"/>
                <a:ea typeface="Calibri" panose="020F0502020204030204" pitchFamily="34" charset="0"/>
                <a:cs typeface="B Titr" panose="00000700000000000000" pitchFamily="2" charset="-78"/>
              </a:rPr>
              <a:t>هر جلسه از تعدادي دانشجو، پرسيده خواهد شد</a:t>
            </a:r>
            <a:r>
              <a:rPr lang="fa-IR" altLang="en-US">
                <a:latin typeface="Courier New" panose="02070309020205020404" pitchFamily="49" charset="0"/>
                <a:ea typeface="Calibri" panose="020F0502020204030204" pitchFamily="34" charset="0"/>
                <a:cs typeface="B Titr" panose="00000700000000000000" pitchFamily="2" charset="-78"/>
              </a:rPr>
              <a:t>) 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spcAft>
                <a:spcPts val="1000"/>
              </a:spcAft>
              <a:buFontTx/>
              <a:buNone/>
            </a:pPr>
            <a:r>
              <a:rPr lang="fa-IR" altLang="en-US">
                <a:latin typeface="Courier New" panose="02070309020205020404" pitchFamily="49" charset="0"/>
                <a:ea typeface="Calibri" panose="020F0502020204030204" pitchFamily="34" charset="0"/>
                <a:cs typeface="B Titr" panose="00000700000000000000" pitchFamily="2" charset="-78"/>
              </a:rPr>
              <a:t>4 نمره ميان ترم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spcAft>
                <a:spcPts val="1000"/>
              </a:spcAft>
              <a:buFontTx/>
              <a:buNone/>
            </a:pPr>
            <a:r>
              <a:rPr lang="fa-IR" altLang="en-US">
                <a:latin typeface="Courier New" panose="02070309020205020404" pitchFamily="49" charset="0"/>
                <a:ea typeface="Calibri" panose="020F0502020204030204" pitchFamily="34" charset="0"/>
                <a:cs typeface="B Titr" panose="00000700000000000000" pitchFamily="2" charset="-78"/>
              </a:rPr>
              <a:t>11 نمره پایانی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spcAft>
                <a:spcPts val="1000"/>
              </a:spcAft>
              <a:buFontTx/>
              <a:buNone/>
            </a:pPr>
            <a:r>
              <a:rPr lang="fa-IR" altLang="en-US">
                <a:latin typeface="Courier New" panose="02070309020205020404" pitchFamily="49" charset="0"/>
                <a:ea typeface="Calibri" panose="020F0502020204030204" pitchFamily="34" charset="0"/>
                <a:cs typeface="B Titr" panose="00000700000000000000" pitchFamily="2" charset="-78"/>
              </a:rPr>
              <a:t> (</a:t>
            </a:r>
            <a:r>
              <a:rPr lang="fa-IR" altLang="en-US">
                <a:solidFill>
                  <a:srgbClr val="0000FF"/>
                </a:solidFill>
                <a:latin typeface="Courier New" panose="02070309020205020404" pitchFamily="49" charset="0"/>
                <a:ea typeface="Calibri" panose="020F0502020204030204" pitchFamily="34" charset="0"/>
                <a:cs typeface="B Titr" panose="00000700000000000000" pitchFamily="2" charset="-78"/>
              </a:rPr>
              <a:t>3 نمره تئوری و 8 نمره عملی</a:t>
            </a:r>
            <a:r>
              <a:rPr lang="fa-IR" altLang="en-US">
                <a:latin typeface="Courier New" panose="02070309020205020404" pitchFamily="49" charset="0"/>
                <a:ea typeface="Calibri" panose="020F0502020204030204" pitchFamily="34" charset="0"/>
                <a:cs typeface="B Titr" panose="00000700000000000000" pitchFamily="2" charset="-78"/>
              </a:rPr>
              <a:t>)</a:t>
            </a:r>
            <a:endParaRPr lang="en-US" altLang="en-US"/>
          </a:p>
        </p:txBody>
      </p:sp>
    </p:spTree>
  </p:cSld>
  <p:clrMapOvr>
    <a:masterClrMapping/>
  </p:clrMapOvr>
  <p:transition>
    <p:random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3" name="Rectangle 2"/>
          <p:cNvSpPr>
            <a:spLocks noGrp="1" noChangeArrowheads="1"/>
          </p:cNvSpPr>
          <p:nvPr>
            <p:ph type="title"/>
          </p:nvPr>
        </p:nvSpPr>
        <p:spPr>
          <a:xfrm>
            <a:off x="6172200" y="95250"/>
            <a:ext cx="2838450" cy="539750"/>
          </a:xfrm>
          <a:solidFill>
            <a:schemeClr val="hlink"/>
          </a:solidFill>
          <a:ln cap="flat">
            <a:solidFill>
              <a:schemeClr val="tx1"/>
            </a:solidFill>
            <a:miter lim="800000"/>
            <a:headEnd/>
            <a:tailEnd/>
          </a:ln>
          <a:effectLst>
            <a:outerShdw dist="107763" dir="18900000" algn="ctr" rotWithShape="0">
              <a:schemeClr val="bg2"/>
            </a:outerShdw>
          </a:effectLst>
        </p:spPr>
        <p:txBody>
          <a:bodyPr/>
          <a:lstStyle/>
          <a:p>
            <a:pPr algn="r"/>
            <a:r>
              <a:rPr lang="en-US" altLang="en-US" sz="2400" b="1" dirty="0" smtClean="0">
                <a:cs typeface="B Nazanin" panose="00000400000000000000" pitchFamily="2" charset="-78"/>
              </a:rPr>
              <a:t> </a:t>
            </a:r>
            <a:r>
              <a:rPr lang="ar-SA" altLang="en-US" sz="2400" b="1" dirty="0" smtClean="0">
                <a:cs typeface="B Nazanin" panose="00000400000000000000" pitchFamily="2" charset="-78"/>
              </a:rPr>
              <a:t>توابع  روي رشته ها</a:t>
            </a:r>
            <a:r>
              <a:rPr lang="en-US" altLang="en-US" sz="2400" b="1" dirty="0" smtClean="0">
                <a:cs typeface="B Nazanin" panose="00000400000000000000" pitchFamily="2" charset="-78"/>
              </a:rPr>
              <a:t> : </a:t>
            </a:r>
          </a:p>
        </p:txBody>
      </p:sp>
      <p:sp>
        <p:nvSpPr>
          <p:cNvPr id="25603" name="Text Box 3"/>
          <p:cNvSpPr txBox="1">
            <a:spLocks noChangeArrowheads="1"/>
          </p:cNvSpPr>
          <p:nvPr/>
        </p:nvSpPr>
        <p:spPr bwMode="auto">
          <a:xfrm>
            <a:off x="87313" y="703263"/>
            <a:ext cx="8763000" cy="6053137"/>
          </a:xfrm>
          <a:prstGeom prst="rect">
            <a:avLst/>
          </a:prstGeom>
          <a:gradFill rotWithShape="0">
            <a:gsLst>
              <a:gs pos="0">
                <a:srgbClr val="CCFFCC"/>
              </a:gs>
              <a:gs pos="50000">
                <a:schemeClr val="hlink"/>
              </a:gs>
              <a:gs pos="100000">
                <a:srgbClr val="CCFFCC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90000"/>
              </a:lnSpc>
              <a:spcBef>
                <a:spcPct val="50000"/>
              </a:spcBef>
              <a:defRPr/>
            </a:pPr>
            <a:r>
              <a:rPr lang="en-US" altLang="en-US" b="1">
                <a:solidFill>
                  <a:schemeClr val="accent2"/>
                </a:solidFill>
              </a:rPr>
              <a:t>char  s1[10] , s2[5];</a:t>
            </a:r>
          </a:p>
          <a:p>
            <a:pPr>
              <a:lnSpc>
                <a:spcPct val="90000"/>
              </a:lnSpc>
              <a:spcBef>
                <a:spcPct val="50000"/>
              </a:spcBef>
              <a:defRPr/>
            </a:pPr>
            <a:r>
              <a:rPr lang="en-US" altLang="en-US" b="1">
                <a:solidFill>
                  <a:schemeClr val="accent2"/>
                </a:solidFill>
              </a:rPr>
              <a:t>s1 = “Computer” ;  </a:t>
            </a:r>
            <a:r>
              <a:rPr lang="ar-SA" altLang="ar-SA" b="1">
                <a:solidFill>
                  <a:schemeClr val="accent2"/>
                </a:solidFill>
              </a:rPr>
              <a:t>خطا</a:t>
            </a:r>
            <a:endParaRPr lang="en-US" altLang="en-US" b="1">
              <a:solidFill>
                <a:schemeClr val="accent2"/>
              </a:solidFill>
            </a:endParaRPr>
          </a:p>
          <a:p>
            <a:pPr>
              <a:lnSpc>
                <a:spcPct val="90000"/>
              </a:lnSpc>
              <a:spcBef>
                <a:spcPct val="50000"/>
              </a:spcBef>
              <a:defRPr/>
            </a:pPr>
            <a:r>
              <a:rPr lang="en-US" altLang="en-US" b="1">
                <a:solidFill>
                  <a:schemeClr val="accent2"/>
                </a:solidFill>
              </a:rPr>
              <a:t>strcpy ( s1 , “Computer” ) ;      strcpy ( s2 , s1 ) ;</a:t>
            </a:r>
          </a:p>
          <a:p>
            <a:pPr>
              <a:lnSpc>
                <a:spcPct val="90000"/>
              </a:lnSpc>
              <a:spcBef>
                <a:spcPct val="50000"/>
              </a:spcBef>
              <a:defRPr/>
            </a:pPr>
            <a:r>
              <a:rPr lang="en-US" altLang="en-US" b="1">
                <a:solidFill>
                  <a:schemeClr val="accent2"/>
                </a:solidFill>
              </a:rPr>
              <a:t>strncpy ( s1 , s2 , n ) ;   //  s2=“abcde” , n=3  =&gt; s1=“abcputer”</a:t>
            </a:r>
          </a:p>
          <a:p>
            <a:pPr>
              <a:lnSpc>
                <a:spcPct val="90000"/>
              </a:lnSpc>
              <a:spcBef>
                <a:spcPct val="50000"/>
              </a:spcBef>
              <a:defRPr/>
            </a:pPr>
            <a:r>
              <a:rPr lang="en-US" altLang="en-US" b="1">
                <a:solidFill>
                  <a:schemeClr val="accent2"/>
                </a:solidFill>
              </a:rPr>
              <a:t>l = strlen( s1 ) ;   //  l = 8</a:t>
            </a:r>
          </a:p>
          <a:p>
            <a:pPr>
              <a:lnSpc>
                <a:spcPct val="90000"/>
              </a:lnSpc>
              <a:spcBef>
                <a:spcPct val="50000"/>
              </a:spcBef>
              <a:defRPr/>
            </a:pPr>
            <a:r>
              <a:rPr lang="en-US" altLang="en-US" b="1">
                <a:solidFill>
                  <a:schemeClr val="accent2"/>
                </a:solidFill>
              </a:rPr>
              <a:t>i = strcmp( s1 , s2 ) ;   //  s1=s2 =&gt; i=0        s1&gt;s2  =&gt;  i&gt;0</a:t>
            </a:r>
          </a:p>
          <a:p>
            <a:pPr>
              <a:lnSpc>
                <a:spcPct val="90000"/>
              </a:lnSpc>
              <a:spcBef>
                <a:spcPct val="50000"/>
              </a:spcBef>
              <a:defRPr/>
            </a:pPr>
            <a:r>
              <a:rPr lang="en-US" altLang="en-US" b="1">
                <a:solidFill>
                  <a:schemeClr val="accent2"/>
                </a:solidFill>
              </a:rPr>
              <a:t>strcmpi( s1 , s2 )  //  Ignore Case Sensitivity</a:t>
            </a:r>
          </a:p>
          <a:p>
            <a:pPr>
              <a:lnSpc>
                <a:spcPct val="90000"/>
              </a:lnSpc>
              <a:spcBef>
                <a:spcPct val="50000"/>
              </a:spcBef>
              <a:defRPr/>
            </a:pPr>
            <a:r>
              <a:rPr lang="en-US" altLang="en-US" b="1">
                <a:solidFill>
                  <a:schemeClr val="accent2"/>
                </a:solidFill>
              </a:rPr>
              <a:t>strcat( s1 , s2 ) ;  //   Append s2  to  s1 </a:t>
            </a:r>
          </a:p>
          <a:p>
            <a:pPr>
              <a:lnSpc>
                <a:spcPct val="90000"/>
              </a:lnSpc>
              <a:spcBef>
                <a:spcPct val="50000"/>
              </a:spcBef>
              <a:defRPr/>
            </a:pPr>
            <a:r>
              <a:rPr lang="en-US" altLang="en-US" b="1">
                <a:solidFill>
                  <a:schemeClr val="accent2"/>
                </a:solidFill>
              </a:rPr>
              <a:t>strncat( s1 , s2 , n ) ;  // Append n character from s2 to s1</a:t>
            </a:r>
          </a:p>
          <a:p>
            <a:pPr>
              <a:lnSpc>
                <a:spcPct val="90000"/>
              </a:lnSpc>
              <a:spcBef>
                <a:spcPct val="50000"/>
              </a:spcBef>
              <a:defRPr/>
            </a:pPr>
            <a:r>
              <a:rPr lang="en-US" altLang="en-US" b="1">
                <a:solidFill>
                  <a:schemeClr val="accent2"/>
                </a:solidFill>
              </a:rPr>
              <a:t>strrev( s1 ) ; //  s1 = “ali”   =&gt; s1 = “ila”</a:t>
            </a:r>
          </a:p>
          <a:p>
            <a:pPr>
              <a:lnSpc>
                <a:spcPct val="90000"/>
              </a:lnSpc>
              <a:spcBef>
                <a:spcPct val="50000"/>
              </a:spcBef>
              <a:defRPr/>
            </a:pPr>
            <a:r>
              <a:rPr lang="en-US" altLang="en-US" b="1">
                <a:solidFill>
                  <a:schemeClr val="accent2"/>
                </a:solidFill>
              </a:rPr>
              <a:t>strlwr( s1 ) ; //  s1 = “AaBb”  =&gt; s1 = “aabb”</a:t>
            </a:r>
          </a:p>
          <a:p>
            <a:pPr>
              <a:lnSpc>
                <a:spcPct val="90000"/>
              </a:lnSpc>
              <a:spcBef>
                <a:spcPct val="50000"/>
              </a:spcBef>
              <a:defRPr/>
            </a:pPr>
            <a:r>
              <a:rPr lang="en-US" altLang="en-US" b="1">
                <a:solidFill>
                  <a:schemeClr val="accent2"/>
                </a:solidFill>
              </a:rPr>
              <a:t>strupr( s1 ) ; //  s1 = “AaBb”  =&gt; s1 = “AABB”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7" name="Rectangle 2"/>
          <p:cNvSpPr>
            <a:spLocks noGrp="1" noChangeArrowheads="1"/>
          </p:cNvSpPr>
          <p:nvPr>
            <p:ph type="title"/>
          </p:nvPr>
        </p:nvSpPr>
        <p:spPr>
          <a:xfrm>
            <a:off x="4648200" y="95250"/>
            <a:ext cx="4362450" cy="539750"/>
          </a:xfrm>
          <a:solidFill>
            <a:schemeClr val="hlink"/>
          </a:solidFill>
          <a:ln cap="flat">
            <a:solidFill>
              <a:schemeClr val="tx1"/>
            </a:solidFill>
            <a:miter lim="800000"/>
            <a:headEnd/>
            <a:tailEnd/>
          </a:ln>
          <a:effectLst>
            <a:outerShdw dist="107763" dir="18900000" algn="ctr" rotWithShape="0">
              <a:schemeClr val="bg2"/>
            </a:outerShdw>
          </a:effectLst>
        </p:spPr>
        <p:txBody>
          <a:bodyPr/>
          <a:lstStyle/>
          <a:p>
            <a:pPr algn="r"/>
            <a:r>
              <a:rPr lang="en-US" altLang="en-US" sz="2400" b="1" smtClean="0">
                <a:cs typeface="B Nazanin" panose="00000400000000000000" pitchFamily="2" charset="-78"/>
              </a:rPr>
              <a:t> </a:t>
            </a:r>
            <a:r>
              <a:rPr lang="ar-SA" altLang="en-US" sz="2400" b="1" smtClean="0">
                <a:cs typeface="B Nazanin" panose="00000400000000000000" pitchFamily="2" charset="-78"/>
              </a:rPr>
              <a:t>توابع  روي رشته ها</a:t>
            </a:r>
            <a:r>
              <a:rPr lang="en-US" altLang="en-US" sz="2400" b="1" smtClean="0">
                <a:cs typeface="B Nazanin" panose="00000400000000000000" pitchFamily="2" charset="-78"/>
              </a:rPr>
              <a:t> : </a:t>
            </a:r>
            <a:r>
              <a:rPr lang="fa-IR" altLang="en-US" sz="2400" b="1" smtClean="0">
                <a:cs typeface="B Nazanin" panose="00000400000000000000" pitchFamily="2" charset="-78"/>
              </a:rPr>
              <a:t>در 2013 به بعد</a:t>
            </a:r>
            <a:endParaRPr lang="en-US" altLang="en-US" sz="2400" b="1" smtClean="0">
              <a:cs typeface="B Nazanin" panose="00000400000000000000" pitchFamily="2" charset="-78"/>
            </a:endParaRPr>
          </a:p>
        </p:txBody>
      </p:sp>
      <p:sp>
        <p:nvSpPr>
          <p:cNvPr id="25603" name="Text Box 3"/>
          <p:cNvSpPr txBox="1">
            <a:spLocks noChangeArrowheads="1"/>
          </p:cNvSpPr>
          <p:nvPr/>
        </p:nvSpPr>
        <p:spPr bwMode="auto">
          <a:xfrm>
            <a:off x="87313" y="703263"/>
            <a:ext cx="8763000" cy="6111875"/>
          </a:xfrm>
          <a:prstGeom prst="rect">
            <a:avLst/>
          </a:prstGeom>
          <a:gradFill rotWithShape="0">
            <a:gsLst>
              <a:gs pos="0">
                <a:srgbClr val="CCFFCC"/>
              </a:gs>
              <a:gs pos="50000">
                <a:schemeClr val="hlink"/>
              </a:gs>
              <a:gs pos="100000">
                <a:srgbClr val="CCFFCC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90000"/>
              </a:lnSpc>
              <a:spcBef>
                <a:spcPct val="50000"/>
              </a:spcBef>
              <a:defRPr/>
            </a:pPr>
            <a:r>
              <a:rPr lang="en-US" altLang="en-US" b="1" dirty="0">
                <a:solidFill>
                  <a:schemeClr val="accent2"/>
                </a:solidFill>
              </a:rPr>
              <a:t>char  s1[10] , s2[5];</a:t>
            </a:r>
          </a:p>
          <a:p>
            <a:pPr>
              <a:lnSpc>
                <a:spcPct val="90000"/>
              </a:lnSpc>
              <a:spcBef>
                <a:spcPct val="50000"/>
              </a:spcBef>
              <a:defRPr/>
            </a:pPr>
            <a:r>
              <a:rPr lang="en-US" altLang="en-US" b="1" dirty="0">
                <a:solidFill>
                  <a:schemeClr val="accent2"/>
                </a:solidFill>
              </a:rPr>
              <a:t>s1 = “Computer” ;  </a:t>
            </a:r>
            <a:r>
              <a:rPr lang="ar-SA" altLang="ar-SA" b="1" dirty="0">
                <a:solidFill>
                  <a:schemeClr val="accent2"/>
                </a:solidFill>
              </a:rPr>
              <a:t>خطا</a:t>
            </a:r>
            <a:endParaRPr lang="en-US" altLang="en-US" b="1" dirty="0">
              <a:solidFill>
                <a:schemeClr val="accent2"/>
              </a:solidFill>
            </a:endParaRPr>
          </a:p>
          <a:p>
            <a:pPr>
              <a:lnSpc>
                <a:spcPct val="90000"/>
              </a:lnSpc>
              <a:spcBef>
                <a:spcPct val="50000"/>
              </a:spcBef>
              <a:defRPr/>
            </a:pPr>
            <a:r>
              <a:rPr lang="en-US" altLang="en-US" b="1" dirty="0" err="1">
                <a:solidFill>
                  <a:schemeClr val="accent2"/>
                </a:solidFill>
              </a:rPr>
              <a:t>strcpy_s</a:t>
            </a:r>
            <a:r>
              <a:rPr lang="en-US" altLang="en-US" b="1" dirty="0">
                <a:solidFill>
                  <a:schemeClr val="accent2"/>
                </a:solidFill>
              </a:rPr>
              <a:t> ( s1 , “Computer” ) ;      </a:t>
            </a:r>
            <a:r>
              <a:rPr lang="en-US" altLang="en-US" b="1" dirty="0" err="1">
                <a:solidFill>
                  <a:schemeClr val="accent2"/>
                </a:solidFill>
              </a:rPr>
              <a:t>strcpy</a:t>
            </a:r>
            <a:r>
              <a:rPr lang="en-US" altLang="en-US" b="1" dirty="0">
                <a:solidFill>
                  <a:schemeClr val="accent2"/>
                </a:solidFill>
              </a:rPr>
              <a:t> ( s2 , s1 ) ;</a:t>
            </a:r>
          </a:p>
          <a:p>
            <a:pPr>
              <a:lnSpc>
                <a:spcPct val="90000"/>
              </a:lnSpc>
              <a:spcBef>
                <a:spcPct val="50000"/>
              </a:spcBef>
              <a:defRPr/>
            </a:pPr>
            <a:r>
              <a:rPr lang="en-US" altLang="en-US" b="1" dirty="0" err="1">
                <a:solidFill>
                  <a:schemeClr val="accent2"/>
                </a:solidFill>
              </a:rPr>
              <a:t>strncpy_s</a:t>
            </a:r>
            <a:r>
              <a:rPr lang="en-US" altLang="en-US" b="1" dirty="0">
                <a:solidFill>
                  <a:schemeClr val="accent2"/>
                </a:solidFill>
              </a:rPr>
              <a:t> ( s1 , s2 , n ) ;   //  s2=“</a:t>
            </a:r>
            <a:r>
              <a:rPr lang="en-US" altLang="en-US" b="1" dirty="0" err="1">
                <a:solidFill>
                  <a:schemeClr val="accent2"/>
                </a:solidFill>
              </a:rPr>
              <a:t>abcde</a:t>
            </a:r>
            <a:r>
              <a:rPr lang="en-US" altLang="en-US" b="1" dirty="0">
                <a:solidFill>
                  <a:schemeClr val="accent2"/>
                </a:solidFill>
              </a:rPr>
              <a:t>” , n=3  =&gt; s1=“</a:t>
            </a:r>
            <a:r>
              <a:rPr lang="en-US" altLang="en-US" b="1" dirty="0" err="1">
                <a:solidFill>
                  <a:schemeClr val="accent2"/>
                </a:solidFill>
              </a:rPr>
              <a:t>abcputer</a:t>
            </a:r>
            <a:r>
              <a:rPr lang="en-US" altLang="en-US" b="1" dirty="0">
                <a:solidFill>
                  <a:schemeClr val="accent2"/>
                </a:solidFill>
              </a:rPr>
              <a:t>”</a:t>
            </a:r>
          </a:p>
          <a:p>
            <a:pPr>
              <a:lnSpc>
                <a:spcPct val="90000"/>
              </a:lnSpc>
              <a:spcBef>
                <a:spcPct val="50000"/>
              </a:spcBef>
              <a:defRPr/>
            </a:pPr>
            <a:r>
              <a:rPr lang="en-US" altLang="en-US" b="1" dirty="0">
                <a:solidFill>
                  <a:schemeClr val="accent2"/>
                </a:solidFill>
              </a:rPr>
              <a:t>l = </a:t>
            </a:r>
            <a:r>
              <a:rPr lang="en-US" altLang="en-US" b="1" dirty="0" err="1">
                <a:solidFill>
                  <a:schemeClr val="accent2"/>
                </a:solidFill>
              </a:rPr>
              <a:t>strlen</a:t>
            </a:r>
            <a:r>
              <a:rPr lang="en-US" altLang="en-US" b="1" dirty="0">
                <a:solidFill>
                  <a:schemeClr val="accent2"/>
                </a:solidFill>
              </a:rPr>
              <a:t>( s1 ) ;   //  l = 8</a:t>
            </a:r>
          </a:p>
          <a:p>
            <a:pPr>
              <a:lnSpc>
                <a:spcPct val="90000"/>
              </a:lnSpc>
              <a:spcBef>
                <a:spcPct val="50000"/>
              </a:spcBef>
              <a:defRPr/>
            </a:pPr>
            <a:r>
              <a:rPr lang="en-US" altLang="en-US" b="1" dirty="0" err="1">
                <a:solidFill>
                  <a:schemeClr val="accent2"/>
                </a:solidFill>
              </a:rPr>
              <a:t>i</a:t>
            </a:r>
            <a:r>
              <a:rPr lang="en-US" altLang="en-US" b="1" dirty="0">
                <a:solidFill>
                  <a:schemeClr val="accent2"/>
                </a:solidFill>
              </a:rPr>
              <a:t> = </a:t>
            </a:r>
            <a:r>
              <a:rPr lang="en-US" altLang="en-US" b="1" dirty="0" err="1">
                <a:solidFill>
                  <a:schemeClr val="accent2"/>
                </a:solidFill>
              </a:rPr>
              <a:t>strcmp</a:t>
            </a:r>
            <a:r>
              <a:rPr lang="en-US" altLang="en-US" b="1" dirty="0">
                <a:solidFill>
                  <a:schemeClr val="accent2"/>
                </a:solidFill>
              </a:rPr>
              <a:t>( s1 , s2 ) ;   //  s1=s2 =&gt; </a:t>
            </a:r>
            <a:r>
              <a:rPr lang="en-US" altLang="en-US" b="1" dirty="0" err="1">
                <a:solidFill>
                  <a:schemeClr val="accent2"/>
                </a:solidFill>
              </a:rPr>
              <a:t>i</a:t>
            </a:r>
            <a:r>
              <a:rPr lang="en-US" altLang="en-US" b="1" dirty="0">
                <a:solidFill>
                  <a:schemeClr val="accent2"/>
                </a:solidFill>
              </a:rPr>
              <a:t>=0        s1&gt;s2  =&gt;  </a:t>
            </a:r>
            <a:r>
              <a:rPr lang="en-US" altLang="en-US" b="1" dirty="0" err="1">
                <a:solidFill>
                  <a:schemeClr val="accent2"/>
                </a:solidFill>
              </a:rPr>
              <a:t>i</a:t>
            </a:r>
            <a:r>
              <a:rPr lang="en-US" altLang="en-US" b="1" dirty="0">
                <a:solidFill>
                  <a:schemeClr val="accent2"/>
                </a:solidFill>
              </a:rPr>
              <a:t>&gt;0</a:t>
            </a:r>
          </a:p>
          <a:p>
            <a:pPr>
              <a:lnSpc>
                <a:spcPct val="90000"/>
              </a:lnSpc>
              <a:spcBef>
                <a:spcPct val="50000"/>
              </a:spcBef>
              <a:defRPr/>
            </a:pPr>
            <a:r>
              <a:rPr lang="en-US" altLang="en-US" b="1" dirty="0" err="1">
                <a:solidFill>
                  <a:schemeClr val="accent2"/>
                </a:solidFill>
              </a:rPr>
              <a:t>strcmpi</a:t>
            </a:r>
            <a:r>
              <a:rPr lang="en-US" altLang="en-US" b="1" dirty="0">
                <a:solidFill>
                  <a:schemeClr val="accent2"/>
                </a:solidFill>
              </a:rPr>
              <a:t>( s1 , s2 )  //  Ignore Case Sensitivity</a:t>
            </a:r>
          </a:p>
          <a:p>
            <a:pPr>
              <a:lnSpc>
                <a:spcPct val="90000"/>
              </a:lnSpc>
              <a:spcBef>
                <a:spcPct val="50000"/>
              </a:spcBef>
              <a:defRPr/>
            </a:pPr>
            <a:r>
              <a:rPr lang="en-US" altLang="en-US" b="1" dirty="0" err="1">
                <a:solidFill>
                  <a:schemeClr val="accent2"/>
                </a:solidFill>
              </a:rPr>
              <a:t>strcat_s</a:t>
            </a:r>
            <a:r>
              <a:rPr lang="en-US" altLang="en-US" b="1" dirty="0">
                <a:solidFill>
                  <a:schemeClr val="accent2"/>
                </a:solidFill>
              </a:rPr>
              <a:t>( s1 , s2 ) ;  //   Append s2  to  s1 </a:t>
            </a:r>
          </a:p>
          <a:p>
            <a:pPr>
              <a:lnSpc>
                <a:spcPct val="90000"/>
              </a:lnSpc>
              <a:spcBef>
                <a:spcPct val="50000"/>
              </a:spcBef>
              <a:defRPr/>
            </a:pPr>
            <a:r>
              <a:rPr lang="en-US" altLang="en-US" b="1" dirty="0" err="1">
                <a:solidFill>
                  <a:schemeClr val="accent2"/>
                </a:solidFill>
              </a:rPr>
              <a:t>strncat_s</a:t>
            </a:r>
            <a:r>
              <a:rPr lang="en-US" altLang="en-US" b="1" dirty="0">
                <a:solidFill>
                  <a:schemeClr val="accent2"/>
                </a:solidFill>
              </a:rPr>
              <a:t>( s1 , s2 , n ) ;  // Append n character from s2 to s1</a:t>
            </a:r>
          </a:p>
          <a:p>
            <a:pPr>
              <a:lnSpc>
                <a:spcPct val="90000"/>
              </a:lnSpc>
              <a:spcBef>
                <a:spcPct val="50000"/>
              </a:spcBef>
              <a:defRPr/>
            </a:pPr>
            <a:r>
              <a:rPr lang="en-US" altLang="en-US" b="1" dirty="0">
                <a:solidFill>
                  <a:schemeClr val="accent2"/>
                </a:solidFill>
              </a:rPr>
              <a:t>_</a:t>
            </a:r>
            <a:r>
              <a:rPr lang="en-US" altLang="en-US" b="1" dirty="0" err="1">
                <a:solidFill>
                  <a:schemeClr val="accent2"/>
                </a:solidFill>
              </a:rPr>
              <a:t>strrev</a:t>
            </a:r>
            <a:r>
              <a:rPr lang="en-US" altLang="en-US" b="1" dirty="0">
                <a:solidFill>
                  <a:schemeClr val="accent2"/>
                </a:solidFill>
              </a:rPr>
              <a:t>( s1 ) ; //  s1 = “</a:t>
            </a:r>
            <a:r>
              <a:rPr lang="en-US" altLang="en-US" b="1" dirty="0" err="1">
                <a:solidFill>
                  <a:schemeClr val="accent2"/>
                </a:solidFill>
              </a:rPr>
              <a:t>ali</a:t>
            </a:r>
            <a:r>
              <a:rPr lang="en-US" altLang="en-US" b="1" dirty="0">
                <a:solidFill>
                  <a:schemeClr val="accent2"/>
                </a:solidFill>
              </a:rPr>
              <a:t>”   =&gt; s1 = “</a:t>
            </a:r>
            <a:r>
              <a:rPr lang="en-US" altLang="en-US" b="1" dirty="0" err="1">
                <a:solidFill>
                  <a:schemeClr val="accent2"/>
                </a:solidFill>
              </a:rPr>
              <a:t>ila</a:t>
            </a:r>
            <a:r>
              <a:rPr lang="en-US" altLang="en-US" b="1" dirty="0">
                <a:solidFill>
                  <a:schemeClr val="accent2"/>
                </a:solidFill>
              </a:rPr>
              <a:t>”</a:t>
            </a:r>
          </a:p>
          <a:p>
            <a:pPr>
              <a:lnSpc>
                <a:spcPct val="90000"/>
              </a:lnSpc>
              <a:spcBef>
                <a:spcPct val="50000"/>
              </a:spcBef>
              <a:defRPr/>
            </a:pPr>
            <a:r>
              <a:rPr lang="en-US" altLang="en-US" b="1" dirty="0">
                <a:solidFill>
                  <a:schemeClr val="accent2"/>
                </a:solidFill>
              </a:rPr>
              <a:t>_</a:t>
            </a:r>
            <a:r>
              <a:rPr lang="en-US" altLang="en-US" b="1" dirty="0" err="1">
                <a:solidFill>
                  <a:schemeClr val="accent2"/>
                </a:solidFill>
              </a:rPr>
              <a:t>strlwr_s</a:t>
            </a:r>
            <a:r>
              <a:rPr lang="en-US" altLang="en-US" b="1" dirty="0">
                <a:solidFill>
                  <a:schemeClr val="accent2"/>
                </a:solidFill>
              </a:rPr>
              <a:t>( s1,10 ) ; //  s1 = “</a:t>
            </a:r>
            <a:r>
              <a:rPr lang="en-US" altLang="en-US" b="1" dirty="0" err="1">
                <a:solidFill>
                  <a:schemeClr val="accent2"/>
                </a:solidFill>
              </a:rPr>
              <a:t>AaBb</a:t>
            </a:r>
            <a:r>
              <a:rPr lang="en-US" altLang="en-US" b="1" dirty="0">
                <a:solidFill>
                  <a:schemeClr val="accent2"/>
                </a:solidFill>
              </a:rPr>
              <a:t>”  =&gt; s1 = “</a:t>
            </a:r>
            <a:r>
              <a:rPr lang="en-US" altLang="en-US" b="1" dirty="0" err="1">
                <a:solidFill>
                  <a:schemeClr val="accent2"/>
                </a:solidFill>
              </a:rPr>
              <a:t>aabb</a:t>
            </a:r>
            <a:r>
              <a:rPr lang="en-US" altLang="en-US" b="1" dirty="0">
                <a:solidFill>
                  <a:schemeClr val="accent2"/>
                </a:solidFill>
              </a:rPr>
              <a:t>”</a:t>
            </a:r>
          </a:p>
          <a:p>
            <a:pPr>
              <a:lnSpc>
                <a:spcPct val="90000"/>
              </a:lnSpc>
              <a:spcBef>
                <a:spcPct val="50000"/>
              </a:spcBef>
              <a:defRPr/>
            </a:pPr>
            <a:r>
              <a:rPr lang="en-US" altLang="en-US" b="1" dirty="0">
                <a:solidFill>
                  <a:schemeClr val="accent2"/>
                </a:solidFill>
              </a:rPr>
              <a:t>_</a:t>
            </a:r>
            <a:r>
              <a:rPr lang="en-US" altLang="en-US" b="1" dirty="0" err="1">
                <a:solidFill>
                  <a:schemeClr val="accent2"/>
                </a:solidFill>
              </a:rPr>
              <a:t>strupr_s</a:t>
            </a:r>
            <a:r>
              <a:rPr lang="en-US" altLang="en-US" b="1">
                <a:solidFill>
                  <a:schemeClr val="accent2"/>
                </a:solidFill>
              </a:rPr>
              <a:t>( s1,10 </a:t>
            </a:r>
            <a:r>
              <a:rPr lang="en-US" altLang="en-US" b="1" dirty="0">
                <a:solidFill>
                  <a:schemeClr val="accent2"/>
                </a:solidFill>
              </a:rPr>
              <a:t>) ; //  s1 = “</a:t>
            </a:r>
            <a:r>
              <a:rPr lang="en-US" altLang="en-US" b="1" dirty="0" err="1">
                <a:solidFill>
                  <a:schemeClr val="accent2"/>
                </a:solidFill>
              </a:rPr>
              <a:t>AaBb</a:t>
            </a:r>
            <a:r>
              <a:rPr lang="en-US" altLang="en-US" b="1" dirty="0">
                <a:solidFill>
                  <a:schemeClr val="accent2"/>
                </a:solidFill>
              </a:rPr>
              <a:t>”  =&gt; s1 = “AABB”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89253372"/>
              </p:ext>
            </p:extLst>
          </p:nvPr>
        </p:nvGraphicFramePr>
        <p:xfrm>
          <a:off x="79664" y="2286000"/>
          <a:ext cx="8991600" cy="2654192"/>
        </p:xfrm>
        <a:graphic>
          <a:graphicData uri="http://schemas.openxmlformats.org/drawingml/2006/table">
            <a:tbl>
              <a:tblPr rtl="1" firstRow="1" firstCol="1" bandRow="1">
                <a:tableStyleId>{21E4AEA4-8DFA-4A89-87EB-49C32662AFE0}</a:tableStyleId>
              </a:tblPr>
              <a:tblGrid>
                <a:gridCol w="471054"/>
                <a:gridCol w="8520546"/>
              </a:tblGrid>
              <a:tr h="365758">
                <a:tc gridSpan="2">
                  <a:txBody>
                    <a:bodyPr/>
                    <a:lstStyle/>
                    <a:p>
                      <a:pPr algn="ctr" rtl="1"/>
                      <a:r>
                        <a:rPr lang="fa-IR" sz="1800" dirty="0" smtClean="0">
                          <a:cs typeface="B Titr" panose="00000700000000000000" pitchFamily="2" charset="-78"/>
                        </a:rPr>
                        <a:t>تمرینات</a:t>
                      </a:r>
                      <a:endParaRPr lang="en-US" sz="1800" dirty="0">
                        <a:cs typeface="B Titr" panose="00000700000000000000" pitchFamily="2" charset="-78"/>
                      </a:endParaRPr>
                    </a:p>
                  </a:txBody>
                  <a:tcPr marT="45719" marB="45719"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687018">
                <a:tc>
                  <a:txBody>
                    <a:bodyPr/>
                    <a:lstStyle/>
                    <a:p>
                      <a:pPr algn="ctr" rtl="1"/>
                      <a:r>
                        <a:rPr lang="fa-IR" sz="1800" dirty="0" smtClean="0">
                          <a:cs typeface="B Nazanin" panose="00000400000000000000" pitchFamily="2" charset="-78"/>
                        </a:rPr>
                        <a:t>52</a:t>
                      </a:r>
                      <a:endParaRPr lang="en-US" sz="1800" dirty="0">
                        <a:cs typeface="B Nazanin" panose="00000400000000000000" pitchFamily="2" charset="-78"/>
                      </a:endParaRPr>
                    </a:p>
                  </a:txBody>
                  <a:tcPr marT="45719" marB="45719" anchor="ctr"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sz="1800" dirty="0" smtClean="0">
                          <a:cs typeface="B Nazanin" panose="00000400000000000000" pitchFamily="2" charset="-78"/>
                        </a:rPr>
                        <a:t>یک نام را دریافت کرده و به ابتدای آن کلمه </a:t>
                      </a:r>
                      <a:r>
                        <a:rPr lang="en-US" sz="1800" dirty="0" smtClean="0">
                          <a:cs typeface="B Nazanin" panose="00000400000000000000" pitchFamily="2" charset="-78"/>
                        </a:rPr>
                        <a:t>Mr. </a:t>
                      </a:r>
                      <a:r>
                        <a:rPr lang="fa-IR" sz="1800" dirty="0" smtClean="0">
                          <a:cs typeface="B Nazanin" panose="00000400000000000000" pitchFamily="2" charset="-78"/>
                        </a:rPr>
                        <a:t> را اضافه کرده و نمایش دهد.</a:t>
                      </a:r>
                    </a:p>
                    <a:p>
                      <a:pPr algn="r" rtl="1"/>
                      <a:r>
                        <a:rPr lang="fa-IR" sz="1800" dirty="0" smtClean="0">
                          <a:cs typeface="B Nazanin" panose="00000400000000000000" pitchFamily="2" charset="-78"/>
                        </a:rPr>
                        <a:t> مثال:  دریافت نام </a:t>
                      </a:r>
                      <a:r>
                        <a:rPr lang="en-US" sz="1800" dirty="0" smtClean="0">
                          <a:cs typeface="B Nazanin" panose="00000400000000000000" pitchFamily="2" charset="-78"/>
                        </a:rPr>
                        <a:t>Ali </a:t>
                      </a:r>
                      <a:r>
                        <a:rPr lang="fa-IR" sz="1800" dirty="0" smtClean="0">
                          <a:cs typeface="B Nazanin" panose="00000400000000000000" pitchFamily="2" charset="-78"/>
                        </a:rPr>
                        <a:t> و نمایش </a:t>
                      </a:r>
                      <a:r>
                        <a:rPr lang="en-US" sz="1800" dirty="0" smtClean="0">
                          <a:cs typeface="B Nazanin" panose="00000400000000000000" pitchFamily="2" charset="-78"/>
                        </a:rPr>
                        <a:t>Mr. Ali</a:t>
                      </a:r>
                      <a:endParaRPr lang="fa-IR" sz="1800" dirty="0" smtClean="0">
                        <a:cs typeface="B Nazanin" panose="00000400000000000000" pitchFamily="2" charset="-78"/>
                      </a:endParaRPr>
                    </a:p>
                  </a:txBody>
                  <a:tcPr marT="45719" marB="45719" anchor="ctr"/>
                </a:tc>
              </a:tr>
              <a:tr h="687018">
                <a:tc>
                  <a:txBody>
                    <a:bodyPr/>
                    <a:lstStyle/>
                    <a:p>
                      <a:pPr algn="ctr" rtl="1"/>
                      <a:r>
                        <a:rPr lang="fa-IR" sz="1800" dirty="0" smtClean="0">
                          <a:cs typeface="B Nazanin" panose="00000400000000000000" pitchFamily="2" charset="-78"/>
                        </a:rPr>
                        <a:t>53</a:t>
                      </a:r>
                      <a:endParaRPr lang="en-US" sz="1800" dirty="0">
                        <a:cs typeface="B Nazanin" panose="00000400000000000000" pitchFamily="2" charset="-78"/>
                      </a:endParaRPr>
                    </a:p>
                  </a:txBody>
                  <a:tcPr marT="45719" marB="45719" anchor="ctr"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dirty="0" smtClean="0">
                          <a:cs typeface="B Nazanin" panose="00000400000000000000" pitchFamily="2" charset="-78"/>
                        </a:rPr>
                        <a:t>اگر تابع </a:t>
                      </a:r>
                      <a:r>
                        <a:rPr lang="en-US" dirty="0" err="1" smtClean="0">
                          <a:cs typeface="B Nazanin" panose="00000400000000000000" pitchFamily="2" charset="-78"/>
                        </a:rPr>
                        <a:t>strcmpi</a:t>
                      </a:r>
                      <a:r>
                        <a:rPr lang="fa-IR" dirty="0" smtClean="0">
                          <a:cs typeface="B Nazanin" panose="00000400000000000000" pitchFamily="2" charset="-78"/>
                        </a:rPr>
                        <a:t> وجود نداشت، چطور می توانستیم آنرا با تابع </a:t>
                      </a:r>
                      <a:r>
                        <a:rPr lang="en-US" dirty="0" err="1" smtClean="0">
                          <a:cs typeface="B Nazanin" panose="00000400000000000000" pitchFamily="2" charset="-78"/>
                        </a:rPr>
                        <a:t>strcmp</a:t>
                      </a:r>
                      <a:r>
                        <a:rPr lang="fa-IR" dirty="0" smtClean="0">
                          <a:cs typeface="B Nazanin" panose="00000400000000000000" pitchFamily="2" charset="-78"/>
                        </a:rPr>
                        <a:t> پیاده سازی کنیم.</a:t>
                      </a:r>
                      <a:endParaRPr lang="en-US" dirty="0" smtClean="0">
                        <a:cs typeface="B Nazanin" panose="00000400000000000000" pitchFamily="2" charset="-78"/>
                      </a:endParaRPr>
                    </a:p>
                  </a:txBody>
                  <a:tcPr marT="45719" marB="45719" anchor="ctr"/>
                </a:tc>
              </a:tr>
              <a:tr h="687018">
                <a:tc>
                  <a:txBody>
                    <a:bodyPr/>
                    <a:lstStyle/>
                    <a:p>
                      <a:pPr algn="ctr" rtl="1"/>
                      <a:r>
                        <a:rPr lang="fa-IR" sz="1800" dirty="0" smtClean="0">
                          <a:cs typeface="B Nazanin" panose="00000400000000000000" pitchFamily="2" charset="-78"/>
                        </a:rPr>
                        <a:t>54</a:t>
                      </a:r>
                      <a:endParaRPr lang="en-US" sz="1800" dirty="0">
                        <a:cs typeface="B Nazanin" panose="00000400000000000000" pitchFamily="2" charset="-78"/>
                      </a:endParaRPr>
                    </a:p>
                  </a:txBody>
                  <a:tcPr marT="45719" marB="45719" anchor="ctr"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dirty="0" smtClean="0">
                          <a:cs typeface="B Nazanin" panose="00000400000000000000" pitchFamily="2" charset="-78"/>
                        </a:rPr>
                        <a:t>برنامه ای بنویسید که رشته ای را گرفته و مجموع اعداد درون آنرا بنویسد.  مثلا پس از دریافت رشته </a:t>
                      </a:r>
                    </a:p>
                    <a:p>
                      <a:pPr algn="r" rtl="1"/>
                      <a:r>
                        <a:rPr lang="en-US" dirty="0" smtClean="0">
                          <a:cs typeface="B Nazanin" panose="00000400000000000000" pitchFamily="2" charset="-78"/>
                        </a:rPr>
                        <a:t>“sum of 12,15 and 19 is”</a:t>
                      </a:r>
                      <a:r>
                        <a:rPr lang="fa-IR" dirty="0" smtClean="0">
                          <a:cs typeface="B Nazanin" panose="00000400000000000000" pitchFamily="2" charset="-78"/>
                        </a:rPr>
                        <a:t> ،</a:t>
                      </a:r>
                      <a:r>
                        <a:rPr lang="en-US" dirty="0" smtClean="0">
                          <a:cs typeface="B Nazanin" panose="00000400000000000000" pitchFamily="2" charset="-78"/>
                        </a:rPr>
                        <a:t>  </a:t>
                      </a:r>
                      <a:r>
                        <a:rPr lang="fa-IR" dirty="0" smtClean="0">
                          <a:cs typeface="B Nazanin" panose="00000400000000000000" pitchFamily="2" charset="-78"/>
                        </a:rPr>
                        <a:t>مقدار 46  را بنویسد.</a:t>
                      </a:r>
                      <a:endParaRPr lang="en-US" dirty="0" smtClean="0">
                        <a:cs typeface="B Nazanin" panose="00000400000000000000" pitchFamily="2" charset="-78"/>
                      </a:endParaRPr>
                    </a:p>
                    <a:p>
                      <a:pPr algn="r" rtl="1"/>
                      <a:endParaRPr lang="en-US" sz="1800" dirty="0">
                        <a:cs typeface="B Nazanin" panose="00000400000000000000" pitchFamily="2" charset="-78"/>
                      </a:endParaRPr>
                    </a:p>
                  </a:txBody>
                  <a:tcPr marT="45719" marB="45719" anchor="ctr"/>
                </a:tc>
              </a:tr>
            </a:tbl>
          </a:graphicData>
        </a:graphic>
      </p:graphicFrame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3" name="Rectangle 2"/>
          <p:cNvSpPr>
            <a:spLocks noGrp="1" noChangeArrowheads="1"/>
          </p:cNvSpPr>
          <p:nvPr>
            <p:ph type="title"/>
          </p:nvPr>
        </p:nvSpPr>
        <p:spPr>
          <a:xfrm>
            <a:off x="5732463" y="93663"/>
            <a:ext cx="3276600" cy="539750"/>
          </a:xfrm>
          <a:solidFill>
            <a:schemeClr val="hlink"/>
          </a:solidFill>
          <a:ln cap="flat">
            <a:solidFill>
              <a:schemeClr val="tx1"/>
            </a:solidFill>
            <a:miter lim="800000"/>
            <a:headEnd/>
            <a:tailEnd/>
          </a:ln>
          <a:effectLst>
            <a:outerShdw dist="107763" dir="18900000" algn="ctr" rotWithShape="0">
              <a:schemeClr val="bg2"/>
            </a:outerShdw>
          </a:effectLst>
        </p:spPr>
        <p:txBody>
          <a:bodyPr/>
          <a:lstStyle/>
          <a:p>
            <a:pPr algn="r"/>
            <a:r>
              <a:rPr lang="ar-SA" altLang="en-US" sz="2400" b="1" smtClean="0">
                <a:cs typeface="B Titr" panose="00000700000000000000" pitchFamily="2" charset="-78"/>
              </a:rPr>
              <a:t>معرفي سرفصلها ومنابع</a:t>
            </a:r>
            <a:r>
              <a:rPr lang="en-US" altLang="en-US" sz="2400" b="1" smtClean="0">
                <a:cs typeface="B Titr" panose="00000700000000000000" pitchFamily="2" charset="-78"/>
              </a:rPr>
              <a:t> :</a:t>
            </a:r>
          </a:p>
        </p:txBody>
      </p:sp>
      <p:sp>
        <p:nvSpPr>
          <p:cNvPr id="20484" name="Text Box 3"/>
          <p:cNvSpPr txBox="1">
            <a:spLocks noChangeArrowheads="1"/>
          </p:cNvSpPr>
          <p:nvPr/>
        </p:nvSpPr>
        <p:spPr bwMode="auto">
          <a:xfrm>
            <a:off x="76200" y="838200"/>
            <a:ext cx="8991600" cy="2678113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r" rtl="1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algn="r" rtl="1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algn="r" rtl="1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algn="r" rtl="1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algn="r" rtl="1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just">
              <a:spcBef>
                <a:spcPct val="50000"/>
              </a:spcBef>
              <a:buFontTx/>
              <a:buNone/>
            </a:pPr>
            <a:r>
              <a:rPr lang="en-US" altLang="en-US" sz="2400" b="1">
                <a:cs typeface="B Nazanin" panose="00000400000000000000" pitchFamily="2" charset="-78"/>
              </a:rPr>
              <a:t>   </a:t>
            </a:r>
            <a:r>
              <a:rPr lang="ar-SA" altLang="en-US" sz="2400" b="1">
                <a:cs typeface="B Nazanin" panose="00000400000000000000" pitchFamily="2" charset="-78"/>
              </a:rPr>
              <a:t>مقدمه - شناسه ها - داده ها - ثابتها - عملگرها - برخي توابع كتابخانه اي  - دستورات ورودي و خروجي - دستورات حلقه و شرط - توابع و پارامترها و توابع بازگشتي - متغييرهاي محلي و سراسري - آرايه ها توابع رشته اي - اشكال زدائي برنامه و آزمايش  آن - كلاسهاي حافظه - اشاره گرها - ساختارها ( ركورد ) - يونيون - ليستهاي پيوندي - متغييرهاي  شمارشي - فايلها - وقفه ها - ماكروها - پيش پردازنده ها – گرافيك</a:t>
            </a:r>
            <a:r>
              <a:rPr lang="fa-IR" altLang="en-US" sz="2400" b="1">
                <a:cs typeface="B Nazanin" panose="00000400000000000000" pitchFamily="2" charset="-78"/>
              </a:rPr>
              <a:t>-</a:t>
            </a:r>
            <a:r>
              <a:rPr lang="en-US" altLang="en-US" sz="2400" b="1">
                <a:cs typeface="B Nazanin" panose="00000400000000000000" pitchFamily="2" charset="-78"/>
              </a:rPr>
              <a:t> </a:t>
            </a:r>
            <a:r>
              <a:rPr lang="ar-SA" altLang="en-US" sz="2400" b="1">
                <a:cs typeface="B Nazanin" panose="00000400000000000000" pitchFamily="2" charset="-78"/>
              </a:rPr>
              <a:t>پورت ها - كار مستقيم با</a:t>
            </a:r>
            <a:r>
              <a:rPr lang="fa-IR" altLang="en-US" sz="2400" b="1">
                <a:cs typeface="B Nazanin" panose="00000400000000000000" pitchFamily="2" charset="-78"/>
              </a:rPr>
              <a:t> </a:t>
            </a:r>
            <a:r>
              <a:rPr lang="en-US" altLang="en-US" sz="2400" b="1">
                <a:cs typeface="B Nazanin" panose="00000400000000000000" pitchFamily="2" charset="-78"/>
              </a:rPr>
              <a:t>RAM</a:t>
            </a:r>
            <a:r>
              <a:rPr lang="fa-IR" altLang="en-US" sz="2400" b="1">
                <a:cs typeface="B Nazanin" panose="00000400000000000000" pitchFamily="2" charset="-78"/>
              </a:rPr>
              <a:t> - </a:t>
            </a:r>
            <a:r>
              <a:rPr lang="ar-SA" altLang="en-US" sz="2400" b="1">
                <a:cs typeface="B Nazanin" panose="00000400000000000000" pitchFamily="2" charset="-78"/>
              </a:rPr>
              <a:t>اسمبلي در</a:t>
            </a:r>
            <a:r>
              <a:rPr lang="en-US" altLang="en-US" sz="2400" b="1">
                <a:cs typeface="B Nazanin" panose="00000400000000000000" pitchFamily="2" charset="-78"/>
              </a:rPr>
              <a:t>C </a:t>
            </a:r>
            <a:r>
              <a:rPr lang="fa-IR" altLang="en-US" sz="2400" b="1">
                <a:cs typeface="B Nazanin" panose="00000400000000000000" pitchFamily="2" charset="-78"/>
              </a:rPr>
              <a:t> - </a:t>
            </a:r>
            <a:r>
              <a:rPr lang="ar-SA" altLang="en-US" sz="2400" b="1">
                <a:cs typeface="B Nazanin" panose="00000400000000000000" pitchFamily="2" charset="-78"/>
              </a:rPr>
              <a:t>برنامه هاي مقيم در حافظه</a:t>
            </a:r>
            <a:r>
              <a:rPr lang="en-US" altLang="en-US" sz="2400" b="1">
                <a:cs typeface="B Nazanin" panose="00000400000000000000" pitchFamily="2" charset="-78"/>
              </a:rPr>
              <a:t> </a:t>
            </a:r>
          </a:p>
        </p:txBody>
      </p:sp>
      <p:sp>
        <p:nvSpPr>
          <p:cNvPr id="20485" name="Text Box 4"/>
          <p:cNvSpPr txBox="1">
            <a:spLocks noChangeArrowheads="1"/>
          </p:cNvSpPr>
          <p:nvPr/>
        </p:nvSpPr>
        <p:spPr bwMode="auto">
          <a:xfrm>
            <a:off x="609600" y="3429000"/>
            <a:ext cx="8382000" cy="45720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rgbClr val="80808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hlink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r" rtl="1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algn="r" rtl="1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algn="r" rtl="1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algn="r" rtl="1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algn="r" rtl="1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en-US" altLang="en-US" sz="2400" b="1"/>
              <a:t> </a:t>
            </a:r>
          </a:p>
        </p:txBody>
      </p:sp>
      <p:sp>
        <p:nvSpPr>
          <p:cNvPr id="20486" name="Rectangle 5"/>
          <p:cNvSpPr>
            <a:spLocks noChangeArrowheads="1"/>
          </p:cNvSpPr>
          <p:nvPr/>
        </p:nvSpPr>
        <p:spPr bwMode="auto">
          <a:xfrm>
            <a:off x="107950" y="3581400"/>
            <a:ext cx="8991600" cy="2755900"/>
          </a:xfrm>
          <a:prstGeom prst="rect">
            <a:avLst/>
          </a:prstGeom>
          <a:solidFill>
            <a:schemeClr val="hlink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indent="347663" algn="r" rtl="1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algn="r" rtl="1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algn="r" rtl="1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algn="r" rtl="1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algn="r" rtl="1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ar-SA" altLang="en-US" sz="2400" b="1">
                <a:cs typeface="B Nazanin" panose="00000400000000000000" pitchFamily="2" charset="-78"/>
              </a:rPr>
              <a:t>منابع</a:t>
            </a:r>
            <a:r>
              <a:rPr lang="en-US" altLang="en-US" sz="2400" b="1">
                <a:cs typeface="B Nazanin" panose="00000400000000000000" pitchFamily="2" charset="-78"/>
              </a:rPr>
              <a:t> :</a:t>
            </a:r>
            <a:endParaRPr lang="fa-IR" altLang="en-US" sz="2400" b="1">
              <a:cs typeface="B Nazanin" panose="00000400000000000000" pitchFamily="2" charset="-78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fa-IR" altLang="en-US" sz="2400" b="1">
                <a:cs typeface="B Nazanin" panose="00000400000000000000" pitchFamily="2" charset="-78"/>
              </a:rPr>
              <a:t>1-</a:t>
            </a:r>
            <a:r>
              <a:rPr lang="en-US" altLang="en-US" sz="2400" b="1">
                <a:cs typeface="B Nazanin" panose="00000400000000000000" pitchFamily="2" charset="-78"/>
              </a:rPr>
              <a:t> </a:t>
            </a:r>
            <a:r>
              <a:rPr lang="ar-SA" altLang="en-US" sz="2400" b="1">
                <a:cs typeface="B Nazanin" panose="00000400000000000000" pitchFamily="2" charset="-78"/>
              </a:rPr>
              <a:t>برنامه نويسي  به زبان</a:t>
            </a:r>
            <a:r>
              <a:rPr lang="fa-IR" altLang="en-US" sz="2400" b="1">
                <a:cs typeface="B Nazanin" panose="00000400000000000000" pitchFamily="2" charset="-78"/>
              </a:rPr>
              <a:t> </a:t>
            </a:r>
            <a:r>
              <a:rPr lang="en-US" altLang="en-US" sz="2400" b="1">
                <a:cs typeface="B Nazanin" panose="00000400000000000000" pitchFamily="2" charset="-78"/>
              </a:rPr>
              <a:t>C </a:t>
            </a:r>
            <a:r>
              <a:rPr lang="fa-IR" altLang="en-US" sz="2400" b="1">
                <a:cs typeface="B Nazanin" panose="00000400000000000000" pitchFamily="2" charset="-78"/>
              </a:rPr>
              <a:t> - </a:t>
            </a:r>
            <a:r>
              <a:rPr lang="ar-SA" altLang="en-US" sz="2400" b="1">
                <a:cs typeface="B Nazanin" panose="00000400000000000000" pitchFamily="2" charset="-78"/>
              </a:rPr>
              <a:t>جعفر نژاد قمي</a:t>
            </a:r>
            <a:r>
              <a:rPr lang="en-US" altLang="en-US" sz="2400" b="1">
                <a:cs typeface="B Nazanin" panose="00000400000000000000" pitchFamily="2" charset="-78"/>
              </a:rPr>
              <a:t> </a:t>
            </a:r>
            <a:endParaRPr lang="fa-IR" altLang="en-US" sz="2400" b="1">
              <a:cs typeface="B Nazanin" panose="00000400000000000000" pitchFamily="2" charset="-78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fa-IR" altLang="en-US" sz="2400" b="1">
                <a:cs typeface="B Nazanin" panose="00000400000000000000" pitchFamily="2" charset="-78"/>
              </a:rPr>
              <a:t>2-</a:t>
            </a:r>
            <a:r>
              <a:rPr lang="en-US" altLang="en-US" sz="2400" b="1">
                <a:cs typeface="B Nazanin" panose="00000400000000000000" pitchFamily="2" charset="-78"/>
              </a:rPr>
              <a:t> </a:t>
            </a:r>
            <a:r>
              <a:rPr lang="ar-SA" altLang="en-US" sz="2400" b="1">
                <a:cs typeface="B Nazanin" panose="00000400000000000000" pitchFamily="2" charset="-78"/>
              </a:rPr>
              <a:t>برنامه نويسي با توربو</a:t>
            </a:r>
            <a:r>
              <a:rPr lang="en-US" altLang="en-US" sz="2400" b="1">
                <a:cs typeface="B Nazanin" panose="00000400000000000000" pitchFamily="2" charset="-78"/>
              </a:rPr>
              <a:t> </a:t>
            </a:r>
            <a:r>
              <a:rPr lang="fa-IR" altLang="en-US" sz="2400" b="1">
                <a:cs typeface="B Nazanin" panose="00000400000000000000" pitchFamily="2" charset="-78"/>
              </a:rPr>
              <a:t> </a:t>
            </a:r>
            <a:r>
              <a:rPr lang="en-US" altLang="en-US" sz="2400" b="1">
                <a:cs typeface="B Nazanin" panose="00000400000000000000" pitchFamily="2" charset="-78"/>
              </a:rPr>
              <a:t>C</a:t>
            </a:r>
            <a:r>
              <a:rPr lang="fa-IR" altLang="en-US" sz="2400" b="1">
                <a:cs typeface="B Nazanin" panose="00000400000000000000" pitchFamily="2" charset="-78"/>
              </a:rPr>
              <a:t> - </a:t>
            </a:r>
            <a:r>
              <a:rPr lang="ar-SA" altLang="en-US" sz="2400" b="1">
                <a:cs typeface="B Nazanin" panose="00000400000000000000" pitchFamily="2" charset="-78"/>
              </a:rPr>
              <a:t>رابرت لي فور - حسن كيميائي - نشر انقلاب</a:t>
            </a:r>
            <a:endParaRPr lang="fa-IR" altLang="en-US" sz="2400" b="1">
              <a:cs typeface="B Nazanin" panose="00000400000000000000" pitchFamily="2" charset="-78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fa-IR" altLang="en-US" sz="2400" b="1">
                <a:cs typeface="B Nazanin" panose="00000400000000000000" pitchFamily="2" charset="-78"/>
              </a:rPr>
              <a:t>3-</a:t>
            </a:r>
            <a:r>
              <a:rPr lang="en-US" altLang="en-US" sz="2400" b="1">
                <a:cs typeface="B Nazanin" panose="00000400000000000000" pitchFamily="2" charset="-78"/>
              </a:rPr>
              <a:t> </a:t>
            </a:r>
            <a:r>
              <a:rPr lang="ar-SA" altLang="en-US" sz="2400" b="1">
                <a:cs typeface="B Nazanin" panose="00000400000000000000" pitchFamily="2" charset="-78"/>
              </a:rPr>
              <a:t>توربو</a:t>
            </a:r>
            <a:r>
              <a:rPr lang="en-US" altLang="en-US" sz="2400" b="1">
                <a:cs typeface="B Nazanin" panose="00000400000000000000" pitchFamily="2" charset="-78"/>
              </a:rPr>
              <a:t> </a:t>
            </a:r>
            <a:r>
              <a:rPr lang="fa-IR" altLang="en-US" sz="2400" b="1">
                <a:cs typeface="B Nazanin" panose="00000400000000000000" pitchFamily="2" charset="-78"/>
              </a:rPr>
              <a:t> </a:t>
            </a:r>
            <a:r>
              <a:rPr lang="en-US" altLang="en-US" sz="2400" b="1">
                <a:cs typeface="B Nazanin" panose="00000400000000000000" pitchFamily="2" charset="-78"/>
              </a:rPr>
              <a:t>C</a:t>
            </a:r>
            <a:r>
              <a:rPr lang="fa-IR" altLang="en-US" sz="2400" b="1">
                <a:cs typeface="B Nazanin" panose="00000400000000000000" pitchFamily="2" charset="-78"/>
              </a:rPr>
              <a:t> یا </a:t>
            </a:r>
            <a:r>
              <a:rPr lang="en-US" altLang="en-US" sz="2400" b="1">
                <a:cs typeface="B Nazanin" panose="00000400000000000000" pitchFamily="2" charset="-78"/>
              </a:rPr>
              <a:t>C++</a:t>
            </a:r>
            <a:r>
              <a:rPr lang="fa-IR" altLang="en-US" sz="2400" b="1">
                <a:cs typeface="B Nazanin" panose="00000400000000000000" pitchFamily="2" charset="-78"/>
              </a:rPr>
              <a:t> -</a:t>
            </a:r>
            <a:r>
              <a:rPr lang="en-US" altLang="en-US" sz="2400" b="1">
                <a:cs typeface="B Nazanin" panose="00000400000000000000" pitchFamily="2" charset="-78"/>
              </a:rPr>
              <a:t> </a:t>
            </a:r>
            <a:r>
              <a:rPr lang="ar-SA" altLang="en-US" sz="2400" b="1">
                <a:cs typeface="B Nazanin" panose="00000400000000000000" pitchFamily="2" charset="-78"/>
              </a:rPr>
              <a:t>شركت بورلند - هربرت شيلد - مك گروهيل</a:t>
            </a:r>
            <a:r>
              <a:rPr lang="en-US" altLang="en-US" sz="2400" b="1">
                <a:cs typeface="B Nazanin" panose="00000400000000000000" pitchFamily="2" charset="-78"/>
              </a:rPr>
              <a:t> </a:t>
            </a:r>
            <a:endParaRPr lang="fa-IR" altLang="en-US" sz="2400" b="1">
              <a:cs typeface="B Nazanin" panose="00000400000000000000" pitchFamily="2" charset="-78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fa-IR" altLang="en-US" sz="2400" b="1">
                <a:cs typeface="B Nazanin" panose="00000400000000000000" pitchFamily="2" charset="-78"/>
              </a:rPr>
              <a:t>4-</a:t>
            </a:r>
            <a:r>
              <a:rPr lang="en-US" altLang="en-US" sz="2400" b="1">
                <a:cs typeface="B Nazanin" panose="00000400000000000000" pitchFamily="2" charset="-78"/>
              </a:rPr>
              <a:t> </a:t>
            </a:r>
            <a:r>
              <a:rPr lang="ar-SA" altLang="en-US" sz="2400" b="1">
                <a:cs typeface="B Nazanin" panose="00000400000000000000" pitchFamily="2" charset="-78"/>
              </a:rPr>
              <a:t>كتاب جامع برنامه نويسي</a:t>
            </a:r>
            <a:r>
              <a:rPr lang="en-US" altLang="en-US" sz="2400" b="1">
                <a:cs typeface="B Nazanin" panose="00000400000000000000" pitchFamily="2" charset="-78"/>
              </a:rPr>
              <a:t> </a:t>
            </a:r>
            <a:r>
              <a:rPr lang="fa-IR" altLang="en-US" sz="2400" b="1">
                <a:cs typeface="B Nazanin" panose="00000400000000000000" pitchFamily="2" charset="-78"/>
              </a:rPr>
              <a:t> </a:t>
            </a:r>
            <a:r>
              <a:rPr lang="en-US" altLang="en-US" sz="2400" b="1">
                <a:cs typeface="B Nazanin" panose="00000400000000000000" pitchFamily="2" charset="-78"/>
              </a:rPr>
              <a:t> C</a:t>
            </a:r>
            <a:r>
              <a:rPr lang="fa-IR" altLang="en-US" sz="2400" b="1">
                <a:cs typeface="B Nazanin" panose="00000400000000000000" pitchFamily="2" charset="-78"/>
              </a:rPr>
              <a:t> - </a:t>
            </a:r>
            <a:r>
              <a:rPr lang="ar-SA" altLang="en-US" sz="2400" b="1">
                <a:cs typeface="B Nazanin" panose="00000400000000000000" pitchFamily="2" charset="-78"/>
              </a:rPr>
              <a:t>امير اسعد انزاني - نشر جهاد</a:t>
            </a:r>
            <a:r>
              <a:rPr lang="en-US" altLang="en-US" sz="2400" b="1">
                <a:cs typeface="B Nazanin" panose="00000400000000000000" pitchFamily="2" charset="-78"/>
              </a:rPr>
              <a:t> </a:t>
            </a:r>
            <a:endParaRPr lang="fa-IR" altLang="en-US" sz="2400" b="1">
              <a:cs typeface="B Nazanin" panose="00000400000000000000" pitchFamily="2" charset="-78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fa-IR" altLang="en-US" sz="2400" b="1">
                <a:cs typeface="B Nazanin" panose="00000400000000000000" pitchFamily="2" charset="-78"/>
              </a:rPr>
              <a:t>5- </a:t>
            </a:r>
            <a:r>
              <a:rPr lang="en-US" altLang="en-US" sz="2400" b="1">
                <a:cs typeface="B Nazanin" panose="00000400000000000000" pitchFamily="2" charset="-78"/>
              </a:rPr>
              <a:t>PC System Programing </a:t>
            </a:r>
            <a:r>
              <a:rPr lang="fa-IR" altLang="en-US" sz="2400" b="1">
                <a:cs typeface="B Nazanin" panose="00000400000000000000" pitchFamily="2" charset="-78"/>
              </a:rPr>
              <a:t> - سه جلدی</a:t>
            </a:r>
            <a:endParaRPr lang="en-US" altLang="en-US" sz="2400">
              <a:cs typeface="B Nazanin" panose="00000400000000000000" pitchFamily="2" charset="-78"/>
            </a:endParaRPr>
          </a:p>
        </p:txBody>
      </p:sp>
    </p:spTree>
  </p:cSld>
  <p:clrMapOvr>
    <a:masterClrMapping/>
  </p:clrMapOvr>
  <p:transition>
    <p:random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Text Box 3"/>
          <p:cNvSpPr txBox="1">
            <a:spLocks noChangeArrowheads="1"/>
          </p:cNvSpPr>
          <p:nvPr/>
        </p:nvSpPr>
        <p:spPr bwMode="auto">
          <a:xfrm>
            <a:off x="228600" y="381000"/>
            <a:ext cx="8763000" cy="2657475"/>
          </a:xfrm>
          <a:prstGeom prst="rect">
            <a:avLst/>
          </a:prstGeom>
          <a:solidFill>
            <a:schemeClr val="accent2"/>
          </a:solidFill>
          <a:ln w="9525">
            <a:solidFill>
              <a:srgbClr val="FF0066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r" rtl="1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algn="r" rtl="1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algn="r" rtl="1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algn="r" rtl="1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algn="r" rtl="1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en-US" altLang="en-US" sz="2400" b="1">
                <a:solidFill>
                  <a:schemeClr val="bg1"/>
                </a:solidFill>
                <a:cs typeface="B Nazanin" panose="00000400000000000000" pitchFamily="2" charset="-78"/>
              </a:rPr>
              <a:t> C </a:t>
            </a:r>
            <a:r>
              <a:rPr lang="ar-SA" altLang="ar-SA" sz="2400" b="1">
                <a:solidFill>
                  <a:schemeClr val="bg1"/>
                </a:solidFill>
                <a:cs typeface="B Nazanin" panose="00000400000000000000" pitchFamily="2" charset="-78"/>
              </a:rPr>
              <a:t>اصطلاحاً</a:t>
            </a:r>
            <a:r>
              <a:rPr lang="en-US" altLang="en-US" sz="2400" b="1">
                <a:solidFill>
                  <a:schemeClr val="bg1"/>
                </a:solidFill>
                <a:cs typeface="B Nazanin" panose="00000400000000000000" pitchFamily="2" charset="-78"/>
              </a:rPr>
              <a:t> Case Sensitive  </a:t>
            </a:r>
            <a:r>
              <a:rPr lang="ar-SA" altLang="en-US" sz="2400" b="1">
                <a:solidFill>
                  <a:schemeClr val="bg1"/>
                </a:solidFill>
                <a:cs typeface="B Nazanin" panose="00000400000000000000" pitchFamily="2" charset="-78"/>
              </a:rPr>
              <a:t>است</a:t>
            </a:r>
            <a:r>
              <a:rPr lang="en-US" altLang="en-US" sz="2400" b="1">
                <a:solidFill>
                  <a:schemeClr val="bg1"/>
                </a:solidFill>
                <a:cs typeface="B Nazanin" panose="00000400000000000000" pitchFamily="2" charset="-78"/>
              </a:rPr>
              <a:t> .</a:t>
            </a:r>
          </a:p>
          <a:p>
            <a:pPr>
              <a:spcBef>
                <a:spcPct val="50000"/>
              </a:spcBef>
              <a:buFontTx/>
              <a:buNone/>
            </a:pPr>
            <a:r>
              <a:rPr lang="ar-SA" altLang="en-US" sz="2400" b="1">
                <a:solidFill>
                  <a:schemeClr val="bg1"/>
                </a:solidFill>
                <a:cs typeface="B Nazanin" panose="00000400000000000000" pitchFamily="2" charset="-78"/>
              </a:rPr>
              <a:t>شناسه</a:t>
            </a:r>
            <a:r>
              <a:rPr lang="en-US" altLang="en-US" sz="2400" b="1">
                <a:solidFill>
                  <a:schemeClr val="bg1"/>
                </a:solidFill>
                <a:cs typeface="B Nazanin" panose="00000400000000000000" pitchFamily="2" charset="-78"/>
              </a:rPr>
              <a:t> : </a:t>
            </a:r>
          </a:p>
          <a:p>
            <a:pPr algn="l" rtl="0">
              <a:spcBef>
                <a:spcPct val="50000"/>
              </a:spcBef>
              <a:buFontTx/>
              <a:buNone/>
            </a:pPr>
            <a:r>
              <a:rPr lang="en-US" altLang="en-US" sz="2400" b="1">
                <a:solidFill>
                  <a:schemeClr val="bg1"/>
                </a:solidFill>
                <a:cs typeface="B Nazanin" panose="00000400000000000000" pitchFamily="2" charset="-78"/>
              </a:rPr>
              <a:t>&lt; Letter | _ &gt; &lt; Letter | Digit | _ &gt; </a:t>
            </a:r>
            <a:r>
              <a:rPr lang="en-US" altLang="en-US" sz="2400" b="1" baseline="30000">
                <a:solidFill>
                  <a:schemeClr val="bg1"/>
                </a:solidFill>
                <a:cs typeface="B Nazanin" panose="00000400000000000000" pitchFamily="2" charset="-78"/>
              </a:rPr>
              <a:t>. . .  </a:t>
            </a:r>
            <a:r>
              <a:rPr lang="en-US" altLang="en-US" sz="2400" b="1">
                <a:solidFill>
                  <a:schemeClr val="bg1"/>
                </a:solidFill>
                <a:cs typeface="B Nazanin" panose="00000400000000000000" pitchFamily="2" charset="-78"/>
              </a:rPr>
              <a:t>&lt; Letter | Digit | _ &gt;</a:t>
            </a:r>
          </a:p>
          <a:p>
            <a:pPr algn="l" rtl="0">
              <a:spcBef>
                <a:spcPct val="50000"/>
              </a:spcBef>
              <a:buFontTx/>
              <a:buNone/>
            </a:pPr>
            <a:endParaRPr lang="en-US" altLang="en-US" sz="2400" b="1">
              <a:solidFill>
                <a:schemeClr val="bg1"/>
              </a:solidFill>
              <a:cs typeface="B Nazanin" panose="00000400000000000000" pitchFamily="2" charset="-78"/>
            </a:endParaRPr>
          </a:p>
          <a:p>
            <a:pPr algn="l" rtl="0">
              <a:spcBef>
                <a:spcPct val="50000"/>
              </a:spcBef>
              <a:buFontTx/>
              <a:buNone/>
            </a:pPr>
            <a:endParaRPr lang="en-US" altLang="en-US" sz="2400" b="1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21508" name="AutoShape 4"/>
          <p:cNvSpPr>
            <a:spLocks/>
          </p:cNvSpPr>
          <p:nvPr/>
        </p:nvSpPr>
        <p:spPr bwMode="auto">
          <a:xfrm rot="-5400000">
            <a:off x="3676650" y="-1314450"/>
            <a:ext cx="381000" cy="6972300"/>
          </a:xfrm>
          <a:prstGeom prst="leftBrace">
            <a:avLst>
              <a:gd name="adj1" fmla="val 152500"/>
              <a:gd name="adj2" fmla="val 50000"/>
            </a:avLst>
          </a:prstGeom>
          <a:noFill/>
          <a:ln w="9525">
            <a:solidFill>
              <a:schemeClr val="hlink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algn="r" rtl="1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algn="r" rtl="1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algn="r" rtl="1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algn="r" rtl="1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algn="r" rtl="1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1509" name="Text Box 5"/>
          <p:cNvSpPr txBox="1">
            <a:spLocks noChangeArrowheads="1"/>
          </p:cNvSpPr>
          <p:nvPr/>
        </p:nvSpPr>
        <p:spPr bwMode="auto">
          <a:xfrm>
            <a:off x="2971800" y="2362200"/>
            <a:ext cx="152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r" rtl="1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algn="r" rtl="1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algn="r" rtl="1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algn="r" rtl="1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algn="r" rtl="1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fa-IR" altLang="en-US" sz="2400" b="1">
                <a:solidFill>
                  <a:schemeClr val="hlink"/>
                </a:solidFill>
                <a:cs typeface="B Nazanin" panose="00000400000000000000" pitchFamily="2" charset="-78"/>
              </a:rPr>
              <a:t>511 </a:t>
            </a:r>
            <a:r>
              <a:rPr lang="ar-SA" altLang="en-US" sz="2400" b="1">
                <a:solidFill>
                  <a:schemeClr val="hlink"/>
                </a:solidFill>
                <a:cs typeface="B Nazanin" panose="00000400000000000000" pitchFamily="2" charset="-78"/>
              </a:rPr>
              <a:t>كاراكتر</a:t>
            </a:r>
            <a:endParaRPr lang="en-US" altLang="en-US" sz="2400" b="1">
              <a:solidFill>
                <a:srgbClr val="009999"/>
              </a:solidFill>
              <a:cs typeface="B Nazanin" panose="00000400000000000000" pitchFamily="2" charset="-78"/>
            </a:endParaRPr>
          </a:p>
        </p:txBody>
      </p:sp>
      <p:grpSp>
        <p:nvGrpSpPr>
          <p:cNvPr id="21510" name="Group 14"/>
          <p:cNvGrpSpPr>
            <a:grpSpLocks/>
          </p:cNvGrpSpPr>
          <p:nvPr/>
        </p:nvGrpSpPr>
        <p:grpSpPr bwMode="auto">
          <a:xfrm>
            <a:off x="1752600" y="3886200"/>
            <a:ext cx="1524000" cy="2133600"/>
            <a:chOff x="768" y="2448"/>
            <a:chExt cx="960" cy="1344"/>
          </a:xfrm>
        </p:grpSpPr>
        <p:cxnSp>
          <p:nvCxnSpPr>
            <p:cNvPr id="21517" name="AutoShape 6"/>
            <p:cNvCxnSpPr>
              <a:cxnSpLocks noChangeShapeType="1"/>
            </p:cNvCxnSpPr>
            <p:nvPr/>
          </p:nvCxnSpPr>
          <p:spPr bwMode="auto">
            <a:xfrm flipV="1">
              <a:off x="768" y="2448"/>
              <a:ext cx="960" cy="672"/>
            </a:xfrm>
            <a:prstGeom prst="bentConnector3">
              <a:avLst>
                <a:gd name="adj1" fmla="val 50000"/>
              </a:avLst>
            </a:prstGeom>
            <a:noFill/>
            <a:ln w="38100">
              <a:solidFill>
                <a:srgbClr val="FF0066"/>
              </a:solidFill>
              <a:miter lim="800000"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21518" name="AutoShape 8"/>
            <p:cNvCxnSpPr>
              <a:cxnSpLocks noChangeShapeType="1"/>
            </p:cNvCxnSpPr>
            <p:nvPr/>
          </p:nvCxnSpPr>
          <p:spPr bwMode="auto">
            <a:xfrm flipV="1">
              <a:off x="768" y="2928"/>
              <a:ext cx="960" cy="192"/>
            </a:xfrm>
            <a:prstGeom prst="bentConnector3">
              <a:avLst>
                <a:gd name="adj1" fmla="val 50000"/>
              </a:avLst>
            </a:prstGeom>
            <a:noFill/>
            <a:ln w="38100">
              <a:solidFill>
                <a:srgbClr val="FF0066"/>
              </a:solidFill>
              <a:miter lim="800000"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21519" name="AutoShape 11"/>
            <p:cNvCxnSpPr>
              <a:cxnSpLocks noChangeShapeType="1"/>
            </p:cNvCxnSpPr>
            <p:nvPr/>
          </p:nvCxnSpPr>
          <p:spPr bwMode="auto">
            <a:xfrm>
              <a:off x="768" y="3120"/>
              <a:ext cx="960" cy="240"/>
            </a:xfrm>
            <a:prstGeom prst="bentConnector3">
              <a:avLst>
                <a:gd name="adj1" fmla="val 50000"/>
              </a:avLst>
            </a:prstGeom>
            <a:noFill/>
            <a:ln w="38100">
              <a:solidFill>
                <a:srgbClr val="FF0066"/>
              </a:solidFill>
              <a:miter lim="800000"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21520" name="AutoShape 13"/>
            <p:cNvCxnSpPr>
              <a:cxnSpLocks noChangeShapeType="1"/>
            </p:cNvCxnSpPr>
            <p:nvPr/>
          </p:nvCxnSpPr>
          <p:spPr bwMode="auto">
            <a:xfrm>
              <a:off x="768" y="3120"/>
              <a:ext cx="960" cy="672"/>
            </a:xfrm>
            <a:prstGeom prst="bentConnector3">
              <a:avLst>
                <a:gd name="adj1" fmla="val 50000"/>
              </a:avLst>
            </a:prstGeom>
            <a:noFill/>
            <a:ln w="38100">
              <a:solidFill>
                <a:srgbClr val="FF0066"/>
              </a:solidFill>
              <a:miter lim="800000"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sp>
        <p:nvSpPr>
          <p:cNvPr id="21511" name="AutoShape 15"/>
          <p:cNvSpPr>
            <a:spLocks noChangeArrowheads="1"/>
          </p:cNvSpPr>
          <p:nvPr/>
        </p:nvSpPr>
        <p:spPr bwMode="auto">
          <a:xfrm rot="10800000">
            <a:off x="533400" y="4648200"/>
            <a:ext cx="1447800" cy="609600"/>
          </a:xfrm>
          <a:prstGeom prst="flowChartOnlineStorage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rot="10800000" wrap="none" anchor="ctr"/>
          <a:lstStyle>
            <a:lvl1pPr algn="r" rtl="1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algn="r" rtl="1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algn="r" rtl="1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algn="r" rtl="1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algn="r" rtl="1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ar-SA" altLang="en-US" sz="2400" b="1"/>
              <a:t>داده ها</a:t>
            </a:r>
            <a:endParaRPr lang="en-US" altLang="en-US" sz="2400" b="1"/>
          </a:p>
        </p:txBody>
      </p:sp>
      <p:sp>
        <p:nvSpPr>
          <p:cNvPr id="21512" name="AutoShape 17"/>
          <p:cNvSpPr>
            <a:spLocks noChangeArrowheads="1"/>
          </p:cNvSpPr>
          <p:nvPr/>
        </p:nvSpPr>
        <p:spPr bwMode="auto">
          <a:xfrm rot="10800000">
            <a:off x="3276600" y="3581400"/>
            <a:ext cx="2667000" cy="609600"/>
          </a:xfrm>
          <a:prstGeom prst="flowChartOnlineStorage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rot="10800000" wrap="none" anchor="ctr"/>
          <a:lstStyle>
            <a:lvl1pPr algn="r" rtl="1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algn="r" rtl="1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algn="r" rtl="1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algn="r" rtl="1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algn="r" rtl="1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2400" b="1">
                <a:cs typeface="Times New Roman" panose="02020603050405020304" pitchFamily="18" charset="0"/>
              </a:rPr>
              <a:t>int</a:t>
            </a:r>
            <a:r>
              <a:rPr lang="fa-IR" altLang="en-US" sz="2400" b="1">
                <a:cs typeface="Times New Roman" panose="02020603050405020304" pitchFamily="18" charset="0"/>
              </a:rPr>
              <a:t> ، 4 بایت</a:t>
            </a:r>
            <a:endParaRPr lang="en-US" altLang="en-US" sz="2400" b="1">
              <a:cs typeface="Times New Roman" panose="02020603050405020304" pitchFamily="18" charset="0"/>
            </a:endParaRPr>
          </a:p>
        </p:txBody>
      </p:sp>
      <p:sp>
        <p:nvSpPr>
          <p:cNvPr id="21513" name="AutoShape 18"/>
          <p:cNvSpPr>
            <a:spLocks noChangeArrowheads="1"/>
          </p:cNvSpPr>
          <p:nvPr/>
        </p:nvSpPr>
        <p:spPr bwMode="auto">
          <a:xfrm rot="10800000">
            <a:off x="3276600" y="4295775"/>
            <a:ext cx="2667000" cy="609600"/>
          </a:xfrm>
          <a:prstGeom prst="flowChartOnlineStorage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rot="10800000" wrap="none" anchor="ctr"/>
          <a:lstStyle>
            <a:lvl1pPr algn="r" rtl="1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algn="r" rtl="1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algn="r" rtl="1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algn="r" rtl="1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algn="r" rtl="1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2400" b="1"/>
              <a:t>char</a:t>
            </a:r>
            <a:r>
              <a:rPr lang="fa-IR" altLang="en-US" sz="2400" b="1">
                <a:cs typeface="Times New Roman" panose="02020603050405020304" pitchFamily="18" charset="0"/>
              </a:rPr>
              <a:t> ، 1 بایت</a:t>
            </a:r>
            <a:endParaRPr lang="en-US" altLang="en-US" sz="2400" b="1">
              <a:cs typeface="Times New Roman" panose="02020603050405020304" pitchFamily="18" charset="0"/>
            </a:endParaRPr>
          </a:p>
        </p:txBody>
      </p:sp>
      <p:sp>
        <p:nvSpPr>
          <p:cNvPr id="21514" name="AutoShape 19"/>
          <p:cNvSpPr>
            <a:spLocks noChangeArrowheads="1"/>
          </p:cNvSpPr>
          <p:nvPr/>
        </p:nvSpPr>
        <p:spPr bwMode="auto">
          <a:xfrm rot="10800000">
            <a:off x="3276600" y="5010150"/>
            <a:ext cx="2667000" cy="609600"/>
          </a:xfrm>
          <a:prstGeom prst="flowChartOnlineStorage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rot="10800000" wrap="none" anchor="ctr"/>
          <a:lstStyle>
            <a:lvl1pPr algn="r" rtl="1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algn="r" rtl="1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algn="r" rtl="1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algn="r" rtl="1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algn="r" rtl="1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2400" b="1"/>
              <a:t>float</a:t>
            </a:r>
            <a:r>
              <a:rPr lang="fa-IR" altLang="en-US" sz="2400" b="1">
                <a:cs typeface="Times New Roman" panose="02020603050405020304" pitchFamily="18" charset="0"/>
              </a:rPr>
              <a:t> ، 4 بایت</a:t>
            </a:r>
            <a:endParaRPr lang="en-US" altLang="en-US" sz="2400" b="1">
              <a:cs typeface="Times New Roman" panose="02020603050405020304" pitchFamily="18" charset="0"/>
            </a:endParaRPr>
          </a:p>
        </p:txBody>
      </p:sp>
      <p:sp>
        <p:nvSpPr>
          <p:cNvPr id="21515" name="AutoShape 20"/>
          <p:cNvSpPr>
            <a:spLocks noChangeArrowheads="1"/>
          </p:cNvSpPr>
          <p:nvPr/>
        </p:nvSpPr>
        <p:spPr bwMode="auto">
          <a:xfrm rot="10800000">
            <a:off x="3276600" y="5715000"/>
            <a:ext cx="2667000" cy="609600"/>
          </a:xfrm>
          <a:prstGeom prst="flowChartOnlineStorage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rot="10800000" wrap="none" anchor="ctr"/>
          <a:lstStyle>
            <a:lvl1pPr algn="r" rtl="1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algn="r" rtl="1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algn="r" rtl="1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algn="r" rtl="1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algn="r" rtl="1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2400" b="1"/>
              <a:t>double</a:t>
            </a:r>
            <a:r>
              <a:rPr lang="fa-IR" altLang="en-US" sz="2400" b="1">
                <a:cs typeface="Times New Roman" panose="02020603050405020304" pitchFamily="18" charset="0"/>
              </a:rPr>
              <a:t> ، 8 بایت</a:t>
            </a:r>
            <a:endParaRPr lang="en-US" altLang="en-US" sz="2400" b="1">
              <a:cs typeface="Times New Roman" panose="02020603050405020304" pitchFamily="18" charset="0"/>
            </a:endParaRPr>
          </a:p>
        </p:txBody>
      </p:sp>
      <p:sp>
        <p:nvSpPr>
          <p:cNvPr id="21516" name="Text Box 21"/>
          <p:cNvSpPr txBox="1">
            <a:spLocks noChangeArrowheads="1"/>
          </p:cNvSpPr>
          <p:nvPr/>
        </p:nvSpPr>
        <p:spPr bwMode="auto">
          <a:xfrm>
            <a:off x="6248400" y="3565525"/>
            <a:ext cx="2514600" cy="2774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r" rtl="1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algn="r" rtl="1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algn="r" rtl="1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algn="r" rtl="1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algn="r" rtl="1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l" rtl="0">
              <a:spcBef>
                <a:spcPct val="50000"/>
              </a:spcBef>
              <a:buFontTx/>
              <a:buNone/>
            </a:pPr>
            <a:r>
              <a:rPr lang="en-US" altLang="en-US" b="1">
                <a:solidFill>
                  <a:schemeClr val="accent2"/>
                </a:solidFill>
              </a:rPr>
              <a:t>int  i , j ;</a:t>
            </a:r>
          </a:p>
          <a:p>
            <a:pPr algn="l" rtl="0">
              <a:spcBef>
                <a:spcPct val="50000"/>
              </a:spcBef>
              <a:buFontTx/>
              <a:buNone/>
            </a:pPr>
            <a:r>
              <a:rPr lang="en-US" altLang="en-US" b="1">
                <a:solidFill>
                  <a:schemeClr val="accent2"/>
                </a:solidFill>
              </a:rPr>
              <a:t>char  c , s[5];</a:t>
            </a:r>
          </a:p>
          <a:p>
            <a:pPr algn="l" rtl="0">
              <a:spcBef>
                <a:spcPct val="50000"/>
              </a:spcBef>
              <a:buFontTx/>
              <a:buNone/>
            </a:pPr>
            <a:r>
              <a:rPr lang="en-US" altLang="en-US" b="1">
                <a:solidFill>
                  <a:schemeClr val="accent2"/>
                </a:solidFill>
              </a:rPr>
              <a:t>float  f ;</a:t>
            </a:r>
          </a:p>
          <a:p>
            <a:pPr algn="l" rtl="0">
              <a:spcBef>
                <a:spcPct val="50000"/>
              </a:spcBef>
              <a:buFontTx/>
              <a:buNone/>
            </a:pPr>
            <a:r>
              <a:rPr lang="en-US" altLang="en-US" b="1">
                <a:solidFill>
                  <a:schemeClr val="accent2"/>
                </a:solidFill>
              </a:rPr>
              <a:t>double  d1 ;</a:t>
            </a:r>
          </a:p>
        </p:txBody>
      </p:sp>
    </p:spTree>
  </p:cSld>
  <p:clrMapOvr>
    <a:masterClrMapping/>
  </p:clrMapOvr>
  <p:transition>
    <p:random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531" name="Group 6"/>
          <p:cNvGrpSpPr>
            <a:grpSpLocks/>
          </p:cNvGrpSpPr>
          <p:nvPr/>
        </p:nvGrpSpPr>
        <p:grpSpPr bwMode="auto">
          <a:xfrm>
            <a:off x="76200" y="558800"/>
            <a:ext cx="8966200" cy="5510213"/>
            <a:chOff x="64" y="352"/>
            <a:chExt cx="5648" cy="3209"/>
          </a:xfrm>
        </p:grpSpPr>
        <p:sp>
          <p:nvSpPr>
            <p:cNvPr id="22535" name="Text Box 2"/>
            <p:cNvSpPr txBox="1">
              <a:spLocks noChangeArrowheads="1"/>
            </p:cNvSpPr>
            <p:nvPr/>
          </p:nvSpPr>
          <p:spPr bwMode="auto">
            <a:xfrm>
              <a:off x="64" y="352"/>
              <a:ext cx="2928" cy="3187"/>
            </a:xfrm>
            <a:prstGeom prst="rect">
              <a:avLst/>
            </a:prstGeom>
            <a:solidFill>
              <a:srgbClr val="009999"/>
            </a:solidFill>
            <a:ln w="9525">
              <a:solidFill>
                <a:schemeClr val="hlink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algn="r" rtl="1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algn="r" rtl="1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algn="r" rtl="1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algn="r" rtl="1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algn="r" rtl="1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l" rtl="0">
                <a:spcBef>
                  <a:spcPct val="0"/>
                </a:spcBef>
                <a:buFontTx/>
                <a:buNone/>
              </a:pPr>
              <a:r>
                <a:rPr lang="en-US" altLang="en-US" sz="3600" b="1">
                  <a:solidFill>
                    <a:schemeClr val="bg1"/>
                  </a:solidFill>
                  <a:latin typeface="Traditional Arabic" panose="02020603050405020304" pitchFamily="18" charset="-78"/>
                  <a:cs typeface="Traditional Arabic" panose="02020603050405020304" pitchFamily="18" charset="-78"/>
                </a:rPr>
                <a:t>Data_Type 	</a:t>
              </a:r>
              <a:endParaRPr lang="en-US" altLang="en-US" sz="3600" b="1">
                <a:latin typeface="Traditional Arabic" panose="02020603050405020304" pitchFamily="18" charset="-78"/>
                <a:cs typeface="Traditional Arabic" panose="02020603050405020304" pitchFamily="18" charset="-78"/>
              </a:endParaRPr>
            </a:p>
            <a:p>
              <a:pPr algn="l" rtl="0">
                <a:spcBef>
                  <a:spcPct val="0"/>
                </a:spcBef>
                <a:buFontTx/>
                <a:buNone/>
              </a:pPr>
              <a:endParaRPr lang="en-US" altLang="en-US" sz="3600" b="1">
                <a:latin typeface="Traditional Arabic" panose="02020603050405020304" pitchFamily="18" charset="-78"/>
                <a:cs typeface="Traditional Arabic" panose="02020603050405020304" pitchFamily="18" charset="-78"/>
              </a:endParaRPr>
            </a:p>
            <a:p>
              <a:pPr algn="l" rtl="0">
                <a:spcBef>
                  <a:spcPct val="0"/>
                </a:spcBef>
                <a:buFontTx/>
                <a:buNone/>
              </a:pPr>
              <a:r>
                <a:rPr lang="en-US" altLang="en-US" sz="3600" b="1">
                  <a:latin typeface="Traditional Arabic" panose="02020603050405020304" pitchFamily="18" charset="-78"/>
                  <a:cs typeface="Traditional Arabic" panose="02020603050405020304" pitchFamily="18" charset="-78"/>
                </a:rPr>
                <a:t>short  int	</a:t>
              </a:r>
            </a:p>
            <a:p>
              <a:pPr algn="l" rtl="0">
                <a:spcBef>
                  <a:spcPct val="0"/>
                </a:spcBef>
                <a:buFontTx/>
                <a:buNone/>
              </a:pPr>
              <a:r>
                <a:rPr lang="en-US" altLang="en-US" sz="3600" b="1">
                  <a:latin typeface="Traditional Arabic" panose="02020603050405020304" pitchFamily="18" charset="-78"/>
                  <a:cs typeface="Traditional Arabic" panose="02020603050405020304" pitchFamily="18" charset="-78"/>
                </a:rPr>
                <a:t>long  int	</a:t>
              </a:r>
            </a:p>
            <a:p>
              <a:pPr algn="l" rtl="0">
                <a:spcBef>
                  <a:spcPct val="0"/>
                </a:spcBef>
                <a:buFontTx/>
                <a:buNone/>
              </a:pPr>
              <a:r>
                <a:rPr lang="en-US" altLang="en-US" sz="3600" b="1">
                  <a:latin typeface="Traditional Arabic" panose="02020603050405020304" pitchFamily="18" charset="-78"/>
                  <a:cs typeface="Traditional Arabic" panose="02020603050405020304" pitchFamily="18" charset="-78"/>
                </a:rPr>
                <a:t>unsigned  int	</a:t>
              </a:r>
              <a:endParaRPr lang="en-US" altLang="en-US" b="1">
                <a:latin typeface="Traditional Arabic" panose="02020603050405020304" pitchFamily="18" charset="-78"/>
                <a:cs typeface="Traditional Arabic" panose="02020603050405020304" pitchFamily="18" charset="-78"/>
              </a:endParaRPr>
            </a:p>
            <a:p>
              <a:pPr algn="l" rtl="0">
                <a:spcBef>
                  <a:spcPct val="0"/>
                </a:spcBef>
                <a:buFontTx/>
                <a:buNone/>
              </a:pPr>
              <a:r>
                <a:rPr lang="en-US" altLang="en-US" sz="2800" b="1">
                  <a:latin typeface="Traditional Arabic" panose="02020603050405020304" pitchFamily="18" charset="-78"/>
                  <a:cs typeface="Traditional Arabic" panose="02020603050405020304" pitchFamily="18" charset="-78"/>
                </a:rPr>
                <a:t>unsigned = unsigned int</a:t>
              </a:r>
              <a:endParaRPr lang="en-US" altLang="en-US" b="1">
                <a:latin typeface="Traditional Arabic" panose="02020603050405020304" pitchFamily="18" charset="-78"/>
                <a:cs typeface="Traditional Arabic" panose="02020603050405020304" pitchFamily="18" charset="-78"/>
              </a:endParaRPr>
            </a:p>
            <a:p>
              <a:pPr algn="l" rtl="0">
                <a:spcBef>
                  <a:spcPct val="0"/>
                </a:spcBef>
                <a:buFontTx/>
                <a:buNone/>
              </a:pPr>
              <a:r>
                <a:rPr lang="en-US" altLang="en-US" sz="3600" b="1">
                  <a:latin typeface="Traditional Arabic" panose="02020603050405020304" pitchFamily="18" charset="-78"/>
                  <a:cs typeface="Traditional Arabic" panose="02020603050405020304" pitchFamily="18" charset="-78"/>
                </a:rPr>
                <a:t>unsigned long int</a:t>
              </a:r>
            </a:p>
            <a:p>
              <a:pPr algn="l" rtl="0">
                <a:spcBef>
                  <a:spcPct val="0"/>
                </a:spcBef>
                <a:buFontTx/>
                <a:buNone/>
              </a:pPr>
              <a:r>
                <a:rPr lang="en-US" altLang="en-US" sz="3600" b="1">
                  <a:latin typeface="Traditional Arabic" panose="02020603050405020304" pitchFamily="18" charset="-78"/>
                  <a:cs typeface="Traditional Arabic" panose="02020603050405020304" pitchFamily="18" charset="-78"/>
                </a:rPr>
                <a:t>unsigned  char</a:t>
              </a:r>
            </a:p>
            <a:p>
              <a:pPr algn="l" rtl="0">
                <a:spcBef>
                  <a:spcPct val="0"/>
                </a:spcBef>
                <a:buFontTx/>
                <a:buNone/>
              </a:pPr>
              <a:r>
                <a:rPr lang="en-US" altLang="en-US" sz="3600" b="1">
                  <a:latin typeface="Traditional Arabic" panose="02020603050405020304" pitchFamily="18" charset="-78"/>
                  <a:cs typeface="Traditional Arabic" panose="02020603050405020304" pitchFamily="18" charset="-78"/>
                </a:rPr>
                <a:t>long  float	</a:t>
              </a:r>
            </a:p>
            <a:p>
              <a:pPr algn="l" rtl="0">
                <a:spcBef>
                  <a:spcPct val="0"/>
                </a:spcBef>
                <a:buFontTx/>
                <a:buNone/>
              </a:pPr>
              <a:r>
                <a:rPr lang="en-US" altLang="en-US" sz="3600" b="1">
                  <a:latin typeface="Traditional Arabic" panose="02020603050405020304" pitchFamily="18" charset="-78"/>
                  <a:cs typeface="Traditional Arabic" panose="02020603050405020304" pitchFamily="18" charset="-78"/>
                </a:rPr>
                <a:t>long  double 	</a:t>
              </a:r>
              <a:endParaRPr lang="en-US" altLang="en-US" b="1">
                <a:latin typeface="Traditional Arabic" panose="02020603050405020304" pitchFamily="18" charset="-78"/>
                <a:cs typeface="Traditional Arabic" panose="02020603050405020304" pitchFamily="18" charset="-78"/>
              </a:endParaRPr>
            </a:p>
          </p:txBody>
        </p:sp>
        <p:sp>
          <p:nvSpPr>
            <p:cNvPr id="22536" name="Text Box 3"/>
            <p:cNvSpPr txBox="1">
              <a:spLocks noChangeArrowheads="1"/>
            </p:cNvSpPr>
            <p:nvPr/>
          </p:nvSpPr>
          <p:spPr bwMode="auto">
            <a:xfrm>
              <a:off x="2880" y="352"/>
              <a:ext cx="816" cy="3187"/>
            </a:xfrm>
            <a:prstGeom prst="rect">
              <a:avLst/>
            </a:prstGeom>
            <a:solidFill>
              <a:srgbClr val="009999"/>
            </a:solidFill>
            <a:ln w="9525">
              <a:solidFill>
                <a:schemeClr val="hlink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algn="r" rtl="1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algn="r" rtl="1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algn="r" rtl="1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algn="r" rtl="1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algn="r" rtl="1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l" rtl="0">
                <a:spcBef>
                  <a:spcPct val="0"/>
                </a:spcBef>
                <a:buFontTx/>
                <a:buNone/>
              </a:pPr>
              <a:r>
                <a:rPr lang="en-US" altLang="en-US" sz="3600" b="1">
                  <a:solidFill>
                    <a:schemeClr val="bg1"/>
                  </a:solidFill>
                  <a:latin typeface="Traditional Arabic" panose="02020603050405020304" pitchFamily="18" charset="-78"/>
                  <a:cs typeface="Traditional Arabic" panose="02020603050405020304" pitchFamily="18" charset="-78"/>
                </a:rPr>
                <a:t>Size</a:t>
              </a:r>
              <a:r>
                <a:rPr lang="en-US" altLang="en-US" sz="3600" b="1">
                  <a:latin typeface="Traditional Arabic" panose="02020603050405020304" pitchFamily="18" charset="-78"/>
                  <a:cs typeface="Traditional Arabic" panose="02020603050405020304" pitchFamily="18" charset="-78"/>
                </a:rPr>
                <a:t> 	</a:t>
              </a:r>
            </a:p>
            <a:p>
              <a:pPr algn="l" rtl="0">
                <a:spcBef>
                  <a:spcPct val="0"/>
                </a:spcBef>
                <a:buFontTx/>
                <a:buNone/>
              </a:pPr>
              <a:r>
                <a:rPr lang="en-US" altLang="en-US" sz="3600" b="1">
                  <a:latin typeface="Traditional Arabic" panose="02020603050405020304" pitchFamily="18" charset="-78"/>
                  <a:cs typeface="Traditional Arabic" panose="02020603050405020304" pitchFamily="18" charset="-78"/>
                </a:rPr>
                <a:t>2	</a:t>
              </a:r>
            </a:p>
            <a:p>
              <a:pPr algn="l" rtl="0">
                <a:spcBef>
                  <a:spcPct val="0"/>
                </a:spcBef>
                <a:buFontTx/>
                <a:buNone/>
              </a:pPr>
              <a:r>
                <a:rPr lang="en-US" altLang="en-US" sz="3600" b="1">
                  <a:latin typeface="Traditional Arabic" panose="02020603050405020304" pitchFamily="18" charset="-78"/>
                  <a:cs typeface="Traditional Arabic" panose="02020603050405020304" pitchFamily="18" charset="-78"/>
                </a:rPr>
                <a:t>4	</a:t>
              </a:r>
            </a:p>
            <a:p>
              <a:pPr algn="l" rtl="0">
                <a:spcBef>
                  <a:spcPct val="0"/>
                </a:spcBef>
                <a:buFontTx/>
                <a:buNone/>
              </a:pPr>
              <a:r>
                <a:rPr lang="en-US" altLang="en-US" sz="3600" b="1">
                  <a:latin typeface="Traditional Arabic" panose="02020603050405020304" pitchFamily="18" charset="-78"/>
                  <a:cs typeface="Traditional Arabic" panose="02020603050405020304" pitchFamily="18" charset="-78"/>
                </a:rPr>
                <a:t>4	</a:t>
              </a:r>
            </a:p>
            <a:p>
              <a:pPr algn="l" rtl="0">
                <a:spcBef>
                  <a:spcPct val="0"/>
                </a:spcBef>
                <a:buFontTx/>
                <a:buNone/>
              </a:pPr>
              <a:endParaRPr lang="en-US" altLang="en-US" sz="2800" b="1">
                <a:latin typeface="Traditional Arabic" panose="02020603050405020304" pitchFamily="18" charset="-78"/>
                <a:cs typeface="Traditional Arabic" panose="02020603050405020304" pitchFamily="18" charset="-78"/>
              </a:endParaRPr>
            </a:p>
            <a:p>
              <a:pPr algn="l" rtl="0">
                <a:spcBef>
                  <a:spcPct val="0"/>
                </a:spcBef>
                <a:buFontTx/>
                <a:buNone/>
              </a:pPr>
              <a:r>
                <a:rPr lang="en-US" altLang="en-US" sz="3600" b="1">
                  <a:latin typeface="Traditional Arabic" panose="02020603050405020304" pitchFamily="18" charset="-78"/>
                  <a:cs typeface="Traditional Arabic" panose="02020603050405020304" pitchFamily="18" charset="-78"/>
                </a:rPr>
                <a:t>4	</a:t>
              </a:r>
            </a:p>
            <a:p>
              <a:pPr algn="l" rtl="0">
                <a:spcBef>
                  <a:spcPct val="0"/>
                </a:spcBef>
                <a:buFontTx/>
                <a:buNone/>
              </a:pPr>
              <a:r>
                <a:rPr lang="en-US" altLang="en-US" sz="3600" b="1">
                  <a:latin typeface="Traditional Arabic" panose="02020603050405020304" pitchFamily="18" charset="-78"/>
                  <a:cs typeface="Traditional Arabic" panose="02020603050405020304" pitchFamily="18" charset="-78"/>
                </a:rPr>
                <a:t>1	</a:t>
              </a:r>
            </a:p>
            <a:p>
              <a:pPr algn="l" rtl="0">
                <a:spcBef>
                  <a:spcPct val="0"/>
                </a:spcBef>
                <a:buFontTx/>
                <a:buNone/>
              </a:pPr>
              <a:r>
                <a:rPr lang="en-US" altLang="en-US" sz="3600" b="1">
                  <a:latin typeface="Traditional Arabic" panose="02020603050405020304" pitchFamily="18" charset="-78"/>
                  <a:cs typeface="Traditional Arabic" panose="02020603050405020304" pitchFamily="18" charset="-78"/>
                </a:rPr>
                <a:t>8	</a:t>
              </a:r>
            </a:p>
            <a:p>
              <a:pPr algn="l" rtl="0">
                <a:spcBef>
                  <a:spcPct val="0"/>
                </a:spcBef>
                <a:buFontTx/>
                <a:buNone/>
              </a:pPr>
              <a:r>
                <a:rPr lang="en-US" altLang="en-US" sz="3600" b="1">
                  <a:latin typeface="Traditional Arabic" panose="02020603050405020304" pitchFamily="18" charset="-78"/>
                  <a:cs typeface="Traditional Arabic" panose="02020603050405020304" pitchFamily="18" charset="-78"/>
                </a:rPr>
                <a:t>8</a:t>
              </a:r>
              <a:r>
                <a:rPr lang="en-US" altLang="en-US" sz="2400" b="1">
                  <a:latin typeface="Traditional Arabic" panose="02020603050405020304" pitchFamily="18" charset="-78"/>
                  <a:cs typeface="Traditional Arabic" panose="02020603050405020304" pitchFamily="18" charset="-78"/>
                </a:rPr>
                <a:t>	</a:t>
              </a:r>
              <a:endParaRPr lang="en-US" altLang="en-US" b="1">
                <a:latin typeface="Traditional Arabic" panose="02020603050405020304" pitchFamily="18" charset="-78"/>
                <a:cs typeface="Traditional Arabic" panose="02020603050405020304" pitchFamily="18" charset="-78"/>
              </a:endParaRPr>
            </a:p>
          </p:txBody>
        </p:sp>
        <p:sp>
          <p:nvSpPr>
            <p:cNvPr id="22537" name="Text Box 4"/>
            <p:cNvSpPr txBox="1">
              <a:spLocks noChangeArrowheads="1"/>
            </p:cNvSpPr>
            <p:nvPr/>
          </p:nvSpPr>
          <p:spPr bwMode="auto">
            <a:xfrm>
              <a:off x="3552" y="352"/>
              <a:ext cx="2160" cy="3209"/>
            </a:xfrm>
            <a:prstGeom prst="rect">
              <a:avLst/>
            </a:prstGeom>
            <a:solidFill>
              <a:srgbClr val="009999"/>
            </a:solidFill>
            <a:ln w="9525">
              <a:solidFill>
                <a:schemeClr val="hlink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algn="r" rtl="1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algn="r" rtl="1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algn="r" rtl="1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algn="r" rtl="1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algn="r" rtl="1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l" rtl="0">
                <a:spcBef>
                  <a:spcPct val="0"/>
                </a:spcBef>
                <a:buFontTx/>
                <a:buNone/>
              </a:pPr>
              <a:r>
                <a:rPr lang="en-US" altLang="en-US" sz="3600" b="1">
                  <a:solidFill>
                    <a:schemeClr val="bg1"/>
                  </a:solidFill>
                  <a:latin typeface="Traditional Arabic" panose="02020603050405020304" pitchFamily="18" charset="-78"/>
                  <a:cs typeface="Traditional Arabic" panose="02020603050405020304" pitchFamily="18" charset="-78"/>
                </a:rPr>
                <a:t>Range</a:t>
              </a:r>
              <a:r>
                <a:rPr lang="en-US" altLang="en-US" sz="3600" b="1">
                  <a:latin typeface="Traditional Arabic" panose="02020603050405020304" pitchFamily="18" charset="-78"/>
                  <a:cs typeface="Traditional Arabic" panose="02020603050405020304" pitchFamily="18" charset="-78"/>
                </a:rPr>
                <a:t>	</a:t>
              </a:r>
            </a:p>
            <a:p>
              <a:pPr algn="l" rtl="0">
                <a:spcBef>
                  <a:spcPct val="0"/>
                </a:spcBef>
                <a:buFontTx/>
                <a:buNone/>
              </a:pPr>
              <a:endParaRPr lang="en-US" altLang="en-US" sz="3600" b="1">
                <a:latin typeface="Traditional Arabic" panose="02020603050405020304" pitchFamily="18" charset="-78"/>
                <a:cs typeface="Traditional Arabic" panose="02020603050405020304" pitchFamily="18" charset="-78"/>
              </a:endParaRPr>
            </a:p>
            <a:p>
              <a:pPr algn="l" rtl="0">
                <a:spcBef>
                  <a:spcPct val="0"/>
                </a:spcBef>
                <a:buFontTx/>
                <a:buNone/>
              </a:pPr>
              <a:r>
                <a:rPr lang="en-US" altLang="en-US" sz="3600" b="1">
                  <a:latin typeface="Traditional Arabic" panose="02020603050405020304" pitchFamily="18" charset="-78"/>
                  <a:cs typeface="Traditional Arabic" panose="02020603050405020304" pitchFamily="18" charset="-78"/>
                </a:rPr>
                <a:t>-32768 ... 32767</a:t>
              </a:r>
            </a:p>
            <a:p>
              <a:pPr algn="l" rtl="0">
                <a:spcBef>
                  <a:spcPct val="0"/>
                </a:spcBef>
                <a:buFontTx/>
                <a:buNone/>
              </a:pPr>
              <a:r>
                <a:rPr lang="en-US" altLang="en-US" sz="3600" b="1">
                  <a:latin typeface="Traditional Arabic" panose="02020603050405020304" pitchFamily="18" charset="-78"/>
                  <a:cs typeface="Traditional Arabic" panose="02020603050405020304" pitchFamily="18" charset="-78"/>
                </a:rPr>
                <a:t>-2</a:t>
              </a:r>
              <a:r>
                <a:rPr lang="en-US" altLang="en-US" sz="3600" b="1" baseline="30000">
                  <a:latin typeface="Traditional Arabic" panose="02020603050405020304" pitchFamily="18" charset="-78"/>
                  <a:cs typeface="Traditional Arabic" panose="02020603050405020304" pitchFamily="18" charset="-78"/>
                </a:rPr>
                <a:t>31</a:t>
              </a:r>
              <a:r>
                <a:rPr lang="en-US" altLang="en-US" sz="3600" b="1">
                  <a:latin typeface="Traditional Arabic" panose="02020603050405020304" pitchFamily="18" charset="-78"/>
                  <a:cs typeface="Traditional Arabic" panose="02020603050405020304" pitchFamily="18" charset="-78"/>
                </a:rPr>
                <a:t> ... (2</a:t>
              </a:r>
              <a:r>
                <a:rPr lang="en-US" altLang="en-US" sz="3600" b="1" baseline="30000">
                  <a:latin typeface="Traditional Arabic" panose="02020603050405020304" pitchFamily="18" charset="-78"/>
                  <a:cs typeface="Traditional Arabic" panose="02020603050405020304" pitchFamily="18" charset="-78"/>
                </a:rPr>
                <a:t>31</a:t>
              </a:r>
              <a:r>
                <a:rPr lang="en-US" altLang="en-US" sz="3600" b="1">
                  <a:latin typeface="Traditional Arabic" panose="02020603050405020304" pitchFamily="18" charset="-78"/>
                  <a:cs typeface="Traditional Arabic" panose="02020603050405020304" pitchFamily="18" charset="-78"/>
                </a:rPr>
                <a:t>-1)</a:t>
              </a:r>
            </a:p>
            <a:p>
              <a:pPr algn="l" rtl="0">
                <a:spcBef>
                  <a:spcPct val="0"/>
                </a:spcBef>
                <a:buFontTx/>
                <a:buNone/>
              </a:pPr>
              <a:r>
                <a:rPr lang="en-US" altLang="en-US" sz="3600" b="1">
                  <a:latin typeface="Traditional Arabic" panose="02020603050405020304" pitchFamily="18" charset="-78"/>
                  <a:cs typeface="Traditional Arabic" panose="02020603050405020304" pitchFamily="18" charset="-78"/>
                </a:rPr>
                <a:t>0 ... (2</a:t>
              </a:r>
              <a:r>
                <a:rPr lang="en-US" altLang="en-US" sz="3600" b="1" baseline="30000">
                  <a:latin typeface="Traditional Arabic" panose="02020603050405020304" pitchFamily="18" charset="-78"/>
                  <a:cs typeface="Traditional Arabic" panose="02020603050405020304" pitchFamily="18" charset="-78"/>
                </a:rPr>
                <a:t>32</a:t>
              </a:r>
              <a:r>
                <a:rPr lang="en-US" altLang="en-US" sz="3600" b="1">
                  <a:latin typeface="Traditional Arabic" panose="02020603050405020304" pitchFamily="18" charset="-78"/>
                  <a:cs typeface="Traditional Arabic" panose="02020603050405020304" pitchFamily="18" charset="-78"/>
                </a:rPr>
                <a:t>-1)</a:t>
              </a:r>
            </a:p>
            <a:p>
              <a:pPr algn="l" rtl="0">
                <a:spcBef>
                  <a:spcPct val="0"/>
                </a:spcBef>
                <a:buFontTx/>
                <a:buNone/>
              </a:pPr>
              <a:endParaRPr lang="en-US" altLang="en-US" b="1">
                <a:latin typeface="Traditional Arabic" panose="02020603050405020304" pitchFamily="18" charset="-78"/>
                <a:cs typeface="Traditional Arabic" panose="02020603050405020304" pitchFamily="18" charset="-78"/>
              </a:endParaRPr>
            </a:p>
            <a:p>
              <a:pPr algn="l" rtl="0">
                <a:spcBef>
                  <a:spcPct val="0"/>
                </a:spcBef>
                <a:buFontTx/>
                <a:buNone/>
              </a:pPr>
              <a:r>
                <a:rPr lang="en-US" altLang="en-US" sz="3600" b="1">
                  <a:latin typeface="Traditional Arabic" panose="02020603050405020304" pitchFamily="18" charset="-78"/>
                  <a:cs typeface="Traditional Arabic" panose="02020603050405020304" pitchFamily="18" charset="-78"/>
                </a:rPr>
                <a:t>0 ... (2</a:t>
              </a:r>
              <a:r>
                <a:rPr lang="en-US" altLang="en-US" sz="3600" b="1" baseline="30000">
                  <a:latin typeface="Traditional Arabic" panose="02020603050405020304" pitchFamily="18" charset="-78"/>
                  <a:cs typeface="Traditional Arabic" panose="02020603050405020304" pitchFamily="18" charset="-78"/>
                </a:rPr>
                <a:t>32</a:t>
              </a:r>
              <a:r>
                <a:rPr lang="en-US" altLang="en-US" sz="3600" b="1">
                  <a:latin typeface="Traditional Arabic" panose="02020603050405020304" pitchFamily="18" charset="-78"/>
                  <a:cs typeface="Traditional Arabic" panose="02020603050405020304" pitchFamily="18" charset="-78"/>
                </a:rPr>
                <a:t>-1)	</a:t>
              </a:r>
            </a:p>
            <a:p>
              <a:pPr algn="l" rtl="0">
                <a:spcBef>
                  <a:spcPct val="0"/>
                </a:spcBef>
                <a:buFontTx/>
                <a:buNone/>
              </a:pPr>
              <a:r>
                <a:rPr lang="en-US" altLang="en-US" sz="3600" b="1">
                  <a:latin typeface="Traditional Arabic" panose="02020603050405020304" pitchFamily="18" charset="-78"/>
                  <a:cs typeface="Traditional Arabic" panose="02020603050405020304" pitchFamily="18" charset="-78"/>
                </a:rPr>
                <a:t>0 ... 255	</a:t>
              </a:r>
            </a:p>
            <a:p>
              <a:pPr algn="l" rtl="0">
                <a:spcBef>
                  <a:spcPct val="0"/>
                </a:spcBef>
                <a:buFontTx/>
                <a:buNone/>
              </a:pPr>
              <a:endParaRPr lang="en-US" altLang="en-US" sz="3600" b="1">
                <a:latin typeface="Traditional Arabic" panose="02020603050405020304" pitchFamily="18" charset="-78"/>
                <a:cs typeface="Traditional Arabic" panose="02020603050405020304" pitchFamily="18" charset="-78"/>
              </a:endParaRPr>
            </a:p>
            <a:p>
              <a:pPr algn="l" rtl="0">
                <a:spcBef>
                  <a:spcPct val="0"/>
                </a:spcBef>
                <a:buFontTx/>
                <a:buNone/>
              </a:pPr>
              <a:endParaRPr lang="en-US" altLang="en-US" b="1">
                <a:latin typeface="Traditional Arabic" panose="02020603050405020304" pitchFamily="18" charset="-78"/>
                <a:cs typeface="Traditional Arabic" panose="02020603050405020304" pitchFamily="18" charset="-78"/>
              </a:endParaRPr>
            </a:p>
          </p:txBody>
        </p:sp>
      </p:grpSp>
      <p:sp>
        <p:nvSpPr>
          <p:cNvPr id="22532" name="Line 7"/>
          <p:cNvSpPr>
            <a:spLocks noChangeShapeType="1"/>
          </p:cNvSpPr>
          <p:nvPr/>
        </p:nvSpPr>
        <p:spPr bwMode="auto">
          <a:xfrm>
            <a:off x="25400" y="1295400"/>
            <a:ext cx="9042400" cy="0"/>
          </a:xfrm>
          <a:prstGeom prst="line">
            <a:avLst/>
          </a:prstGeom>
          <a:noFill/>
          <a:ln w="38100" cmpd="dbl">
            <a:solidFill>
              <a:schemeClr val="hlink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2533" name="Rectangle 8"/>
          <p:cNvSpPr>
            <a:spLocks noChangeArrowheads="1"/>
          </p:cNvSpPr>
          <p:nvPr/>
        </p:nvSpPr>
        <p:spPr bwMode="auto">
          <a:xfrm>
            <a:off x="127000" y="584200"/>
            <a:ext cx="8915400" cy="685800"/>
          </a:xfrm>
          <a:prstGeom prst="rect">
            <a:avLst/>
          </a:prstGeom>
          <a:solidFill>
            <a:schemeClr val="accent1">
              <a:alpha val="50195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algn="r" rtl="1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algn="r" rtl="1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algn="r" rtl="1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algn="r" rtl="1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algn="r" rtl="1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2534" name="Text Box 9"/>
          <p:cNvSpPr txBox="1">
            <a:spLocks noChangeArrowheads="1"/>
          </p:cNvSpPr>
          <p:nvPr/>
        </p:nvSpPr>
        <p:spPr bwMode="auto">
          <a:xfrm>
            <a:off x="1219200" y="6172200"/>
            <a:ext cx="6553200" cy="457200"/>
          </a:xfrm>
          <a:prstGeom prst="rect">
            <a:avLst/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hlink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r" rtl="1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algn="r" rtl="1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algn="r" rtl="1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algn="r" rtl="1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algn="r" rtl="1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l" rtl="0">
              <a:spcBef>
                <a:spcPct val="50000"/>
              </a:spcBef>
              <a:buFontTx/>
              <a:buNone/>
            </a:pPr>
            <a:r>
              <a:rPr lang="en-US" altLang="en-US" sz="2400" b="1"/>
              <a:t>eg. :  short  int  i , j ;     long  double  d1 ;</a:t>
            </a:r>
          </a:p>
        </p:txBody>
      </p:sp>
    </p:spTree>
  </p:cSld>
  <p:clrMapOvr>
    <a:masterClrMapping/>
  </p:clrMapOvr>
  <p:transition>
    <p:random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5" name="Rectangle 2"/>
          <p:cNvSpPr>
            <a:spLocks noGrp="1" noChangeArrowheads="1"/>
          </p:cNvSpPr>
          <p:nvPr>
            <p:ph type="title"/>
          </p:nvPr>
        </p:nvSpPr>
        <p:spPr>
          <a:xfrm>
            <a:off x="7340600" y="101600"/>
            <a:ext cx="1676400" cy="539750"/>
          </a:xfrm>
          <a:solidFill>
            <a:schemeClr val="hlink"/>
          </a:solidFill>
          <a:ln cap="flat">
            <a:solidFill>
              <a:schemeClr val="tx1"/>
            </a:solidFill>
            <a:miter lim="800000"/>
            <a:headEnd/>
            <a:tailEnd/>
          </a:ln>
          <a:effectLst>
            <a:outerShdw dist="107763" dir="18900000" algn="ctr" rotWithShape="0">
              <a:schemeClr val="bg2"/>
            </a:outerShdw>
          </a:effectLst>
        </p:spPr>
        <p:txBody>
          <a:bodyPr/>
          <a:lstStyle/>
          <a:p>
            <a:pPr algn="r"/>
            <a:r>
              <a:rPr lang="ar-SA" altLang="en-US" sz="2400" b="1" smtClean="0"/>
              <a:t>ثابت ها</a:t>
            </a:r>
            <a:r>
              <a:rPr lang="en-US" altLang="en-US" sz="2400" b="1" smtClean="0"/>
              <a:t> :</a:t>
            </a:r>
          </a:p>
        </p:txBody>
      </p:sp>
      <p:sp>
        <p:nvSpPr>
          <p:cNvPr id="23556" name="Text Box 4"/>
          <p:cNvSpPr txBox="1">
            <a:spLocks noChangeArrowheads="1"/>
          </p:cNvSpPr>
          <p:nvPr/>
        </p:nvSpPr>
        <p:spPr bwMode="auto">
          <a:xfrm>
            <a:off x="152400" y="838200"/>
            <a:ext cx="8763000" cy="3094038"/>
          </a:xfrm>
          <a:prstGeom prst="rect">
            <a:avLst/>
          </a:prstGeom>
          <a:solidFill>
            <a:srgbClr val="00CCFF">
              <a:alpha val="50195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r" rtl="1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algn="r" rtl="1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algn="r" rtl="1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algn="r" rtl="1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algn="r" rtl="1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ar-SA" altLang="en-US" sz="2800" b="1"/>
              <a:t>صحيح</a:t>
            </a:r>
            <a:r>
              <a:rPr lang="en-US" altLang="en-US" sz="2800" b="1"/>
              <a:t> :  </a:t>
            </a:r>
          </a:p>
          <a:p>
            <a:pPr algn="l" rtl="0">
              <a:spcBef>
                <a:spcPct val="50000"/>
              </a:spcBef>
              <a:buFontTx/>
              <a:buNone/>
            </a:pPr>
            <a:r>
              <a:rPr lang="en-US" altLang="en-US" sz="2800" b="1"/>
              <a:t>12 ,  012  ,  0x12  ,  0X12 , 12U ,  12L , 12UL</a:t>
            </a:r>
          </a:p>
          <a:p>
            <a:pPr>
              <a:spcBef>
                <a:spcPct val="50000"/>
              </a:spcBef>
              <a:buFontTx/>
              <a:buNone/>
            </a:pPr>
            <a:r>
              <a:rPr lang="ar-SA" altLang="en-US" sz="2800" b="1"/>
              <a:t>اعشاري</a:t>
            </a:r>
            <a:r>
              <a:rPr lang="en-US" altLang="en-US" sz="2800" b="1"/>
              <a:t> :</a:t>
            </a:r>
          </a:p>
          <a:p>
            <a:pPr algn="l" rtl="0">
              <a:spcBef>
                <a:spcPct val="50000"/>
              </a:spcBef>
              <a:buFontTx/>
              <a:buNone/>
            </a:pPr>
            <a:r>
              <a:rPr lang="en-US" altLang="en-US" sz="2800" b="1"/>
              <a:t>3e+5  ,  3e5  ,  3.2e-4</a:t>
            </a:r>
          </a:p>
          <a:p>
            <a:pPr>
              <a:spcBef>
                <a:spcPct val="50000"/>
              </a:spcBef>
              <a:buFontTx/>
              <a:buNone/>
            </a:pPr>
            <a:r>
              <a:rPr lang="ar-SA" altLang="en-US" sz="2800" b="1"/>
              <a:t>كاراكتر</a:t>
            </a:r>
            <a:r>
              <a:rPr lang="fa-IR" altLang="en-US" sz="2800" b="1"/>
              <a:t>:      </a:t>
            </a:r>
            <a:r>
              <a:rPr lang="en-US" altLang="en-US" sz="2800" b="1"/>
              <a:t> ‘A’ </a:t>
            </a:r>
            <a:r>
              <a:rPr lang="fa-IR" altLang="en-US" sz="2800" b="1"/>
              <a:t>           </a:t>
            </a:r>
            <a:r>
              <a:rPr lang="ar-SA" altLang="en-US" sz="2800" b="1"/>
              <a:t>رشته</a:t>
            </a:r>
            <a:r>
              <a:rPr lang="fa-IR" altLang="en-US" sz="2800" b="1"/>
              <a:t>: </a:t>
            </a:r>
            <a:r>
              <a:rPr lang="en-US" altLang="en-US" sz="2800" b="1"/>
              <a:t>“Computer”</a:t>
            </a:r>
          </a:p>
        </p:txBody>
      </p:sp>
      <p:sp>
        <p:nvSpPr>
          <p:cNvPr id="6149" name="Text Box 5"/>
          <p:cNvSpPr txBox="1">
            <a:spLocks noChangeArrowheads="1"/>
          </p:cNvSpPr>
          <p:nvPr/>
        </p:nvSpPr>
        <p:spPr bwMode="auto">
          <a:xfrm>
            <a:off x="152400" y="4076700"/>
            <a:ext cx="8763000" cy="1562100"/>
          </a:xfrm>
          <a:prstGeom prst="rect">
            <a:avLst/>
          </a:prstGeom>
          <a:solidFill>
            <a:schemeClr val="accent1">
              <a:alpha val="5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r" rtl="1">
              <a:spcBef>
                <a:spcPct val="50000"/>
              </a:spcBef>
              <a:defRPr/>
            </a:pPr>
            <a:r>
              <a:rPr lang="ar-SA" altLang="en-US" b="1" dirty="0">
                <a:solidFill>
                  <a:schemeClr val="bg1"/>
                </a:solidFill>
              </a:rPr>
              <a:t>ثابتهاي  نمادين </a:t>
            </a:r>
            <a:r>
              <a:rPr lang="fa-IR" altLang="en-US" b="1" dirty="0">
                <a:solidFill>
                  <a:schemeClr val="bg1"/>
                </a:solidFill>
                <a:cs typeface="Times New Roman" panose="02020603050405020304" pitchFamily="18" charset="0"/>
              </a:rPr>
              <a:t>( </a:t>
            </a:r>
            <a:r>
              <a:rPr lang="ar-SA" altLang="en-US" b="1" dirty="0">
                <a:solidFill>
                  <a:schemeClr val="bg1"/>
                </a:solidFill>
              </a:rPr>
              <a:t>سمبوليك</a:t>
            </a:r>
            <a:r>
              <a:rPr lang="fa-IR" altLang="en-US" b="1" dirty="0">
                <a:solidFill>
                  <a:schemeClr val="bg1"/>
                </a:solidFill>
                <a:cs typeface="Times New Roman" panose="02020603050405020304" pitchFamily="18" charset="0"/>
              </a:rPr>
              <a:t> )</a:t>
            </a:r>
            <a:r>
              <a:rPr lang="en-US" altLang="en-US" b="1" dirty="0">
                <a:solidFill>
                  <a:schemeClr val="bg1"/>
                </a:solidFill>
                <a:cs typeface="Times New Roman" panose="02020603050405020304" pitchFamily="18" charset="0"/>
              </a:rPr>
              <a:t> </a:t>
            </a:r>
            <a:r>
              <a:rPr lang="fa-IR" altLang="en-US" b="1" dirty="0">
                <a:solidFill>
                  <a:schemeClr val="bg1"/>
                </a:solidFill>
                <a:cs typeface="Times New Roman" panose="02020603050405020304" pitchFamily="18" charset="0"/>
              </a:rPr>
              <a:t>:</a:t>
            </a:r>
            <a:endParaRPr lang="en-US" altLang="en-US" b="1" dirty="0">
              <a:solidFill>
                <a:schemeClr val="bg1"/>
              </a:solidFill>
              <a:cs typeface="Times New Roman" panose="02020603050405020304" pitchFamily="18" charset="0"/>
            </a:endParaRPr>
          </a:p>
          <a:p>
            <a:pPr rtl="1">
              <a:spcBef>
                <a:spcPct val="50000"/>
              </a:spcBef>
              <a:defRPr/>
            </a:pPr>
            <a:r>
              <a:rPr lang="en-US" altLang="en-US" b="1">
                <a:solidFill>
                  <a:schemeClr val="bg1"/>
                </a:solidFill>
              </a:rPr>
              <a:t>const</a:t>
            </a:r>
            <a:r>
              <a:rPr lang="en-US" altLang="en-US" b="1" dirty="0">
                <a:solidFill>
                  <a:schemeClr val="bg1"/>
                </a:solidFill>
              </a:rPr>
              <a:t>  float  pi = 3.14 ;</a:t>
            </a:r>
          </a:p>
          <a:p>
            <a:pPr>
              <a:spcBef>
                <a:spcPct val="50000"/>
              </a:spcBef>
              <a:defRPr/>
            </a:pPr>
            <a:r>
              <a:rPr lang="en-US" altLang="en-US" b="1">
                <a:solidFill>
                  <a:schemeClr val="bg1"/>
                </a:solidFill>
              </a:rPr>
              <a:t>const</a:t>
            </a:r>
            <a:r>
              <a:rPr lang="en-US" altLang="en-US" b="1" dirty="0">
                <a:solidFill>
                  <a:schemeClr val="bg1"/>
                </a:solidFill>
              </a:rPr>
              <a:t>  </a:t>
            </a:r>
            <a:r>
              <a:rPr lang="en-US" altLang="en-US" b="1" dirty="0" err="1">
                <a:solidFill>
                  <a:schemeClr val="bg1"/>
                </a:solidFill>
              </a:rPr>
              <a:t>int</a:t>
            </a:r>
            <a:r>
              <a:rPr lang="en-US" altLang="en-US" b="1" dirty="0">
                <a:solidFill>
                  <a:schemeClr val="bg1"/>
                </a:solidFill>
              </a:rPr>
              <a:t>  id = 20 ;  //   </a:t>
            </a:r>
            <a:r>
              <a:rPr lang="en-US" altLang="en-US" b="1" strike="sngStrike">
                <a:solidFill>
                  <a:schemeClr val="bg1"/>
                </a:solidFill>
              </a:rPr>
              <a:t>const</a:t>
            </a:r>
            <a:r>
              <a:rPr lang="en-US" altLang="en-US" b="1" strike="sngStrike" dirty="0">
                <a:solidFill>
                  <a:schemeClr val="bg1"/>
                </a:solidFill>
              </a:rPr>
              <a:t>  id = 20 ;</a:t>
            </a:r>
          </a:p>
        </p:txBody>
      </p:sp>
      <p:sp>
        <p:nvSpPr>
          <p:cNvPr id="23558" name="Text Box 6"/>
          <p:cNvSpPr txBox="1">
            <a:spLocks noChangeArrowheads="1"/>
          </p:cNvSpPr>
          <p:nvPr/>
        </p:nvSpPr>
        <p:spPr bwMode="auto">
          <a:xfrm>
            <a:off x="152400" y="5795963"/>
            <a:ext cx="8763000" cy="528637"/>
          </a:xfrm>
          <a:prstGeom prst="rect">
            <a:avLst/>
          </a:prstGeom>
          <a:solidFill>
            <a:srgbClr val="00CCFF">
              <a:alpha val="50195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r" rtl="1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algn="r" rtl="1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algn="r" rtl="1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algn="r" rtl="1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algn="r" rtl="1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ar-SA" altLang="en-US" sz="2800" b="1"/>
              <a:t>توضيحات</a:t>
            </a:r>
            <a:r>
              <a:rPr lang="fa-IR" altLang="en-US" sz="2800" b="1">
                <a:cs typeface="Times New Roman" panose="02020603050405020304" pitchFamily="18" charset="0"/>
              </a:rPr>
              <a:t> </a:t>
            </a:r>
            <a:r>
              <a:rPr lang="en-US" altLang="en-US" sz="2800" b="1">
                <a:cs typeface="Times New Roman" panose="02020603050405020304" pitchFamily="18" charset="0"/>
              </a:rPr>
              <a:t>( Comment )</a:t>
            </a:r>
            <a:r>
              <a:rPr lang="fa-IR" altLang="en-US" sz="2800" b="1">
                <a:cs typeface="Times New Roman" panose="02020603050405020304" pitchFamily="18" charset="0"/>
              </a:rPr>
              <a:t> :  //  یا  </a:t>
            </a:r>
            <a:r>
              <a:rPr lang="en-US" altLang="en-US" sz="2800" b="1">
                <a:cs typeface="Times New Roman" panose="02020603050405020304" pitchFamily="18" charset="0"/>
              </a:rPr>
              <a:t>/*…………*/</a:t>
            </a:r>
          </a:p>
        </p:txBody>
      </p:sp>
    </p:spTree>
  </p:cSld>
  <p:clrMapOvr>
    <a:masterClrMapping/>
  </p:clrMapOvr>
  <p:transition>
    <p:random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9" name="Rectangle 2"/>
          <p:cNvSpPr>
            <a:spLocks noGrp="1" noChangeArrowheads="1"/>
          </p:cNvSpPr>
          <p:nvPr>
            <p:ph type="title"/>
          </p:nvPr>
        </p:nvSpPr>
        <p:spPr>
          <a:xfrm>
            <a:off x="5892800" y="101600"/>
            <a:ext cx="3124200" cy="539750"/>
          </a:xfrm>
          <a:solidFill>
            <a:schemeClr val="hlink"/>
          </a:solidFill>
          <a:ln cap="flat">
            <a:solidFill>
              <a:schemeClr val="tx1"/>
            </a:solidFill>
            <a:miter lim="800000"/>
            <a:headEnd/>
            <a:tailEnd/>
          </a:ln>
          <a:effectLst>
            <a:outerShdw dist="107763" dir="18900000" algn="ctr" rotWithShape="0">
              <a:schemeClr val="bg2"/>
            </a:outerShdw>
          </a:effectLst>
        </p:spPr>
        <p:txBody>
          <a:bodyPr/>
          <a:lstStyle/>
          <a:p>
            <a:pPr algn="r"/>
            <a:r>
              <a:rPr lang="ar-SA" altLang="en-US" sz="2400" b="1" smtClean="0">
                <a:cs typeface="B Nazanin" panose="00000400000000000000" pitchFamily="2" charset="-78"/>
              </a:rPr>
              <a:t>عملگرها</a:t>
            </a:r>
            <a:r>
              <a:rPr lang="en-US" altLang="en-US" sz="2400" b="1" smtClean="0">
                <a:cs typeface="B Nazanin" panose="00000400000000000000" pitchFamily="2" charset="-78"/>
              </a:rPr>
              <a:t> ( Operators ) </a:t>
            </a:r>
            <a:r>
              <a:rPr lang="fa-IR" altLang="en-US" sz="2400" b="1" smtClean="0">
                <a:cs typeface="B Nazanin" panose="00000400000000000000" pitchFamily="2" charset="-78"/>
              </a:rPr>
              <a:t> :</a:t>
            </a:r>
            <a:endParaRPr lang="en-US" altLang="en-US" sz="2400" b="1" smtClean="0">
              <a:cs typeface="B Nazanin" panose="00000400000000000000" pitchFamily="2" charset="-78"/>
            </a:endParaRPr>
          </a:p>
        </p:txBody>
      </p:sp>
      <p:sp>
        <p:nvSpPr>
          <p:cNvPr id="24580" name="Text Box 3"/>
          <p:cNvSpPr txBox="1">
            <a:spLocks noChangeArrowheads="1"/>
          </p:cNvSpPr>
          <p:nvPr/>
        </p:nvSpPr>
        <p:spPr bwMode="auto">
          <a:xfrm>
            <a:off x="152400" y="1004888"/>
            <a:ext cx="8839200" cy="5213350"/>
          </a:xfrm>
          <a:prstGeom prst="rect">
            <a:avLst/>
          </a:prstGeom>
          <a:solidFill>
            <a:srgbClr val="0099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r" rtl="1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algn="r" rtl="1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algn="r" rtl="1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algn="r" rtl="1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algn="r" rtl="1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ar-SA" altLang="en-US" sz="2400" b="1">
                <a:solidFill>
                  <a:schemeClr val="bg1"/>
                </a:solidFill>
              </a:rPr>
              <a:t>عملگرهاي محاسباتي</a:t>
            </a:r>
            <a:r>
              <a:rPr lang="fa-IR" altLang="en-US" sz="2400" b="1">
                <a:solidFill>
                  <a:schemeClr val="bg1"/>
                </a:solidFill>
                <a:cs typeface="Times New Roman" panose="02020603050405020304" pitchFamily="18" charset="0"/>
              </a:rPr>
              <a:t> : </a:t>
            </a:r>
            <a:r>
              <a:rPr lang="en-US" altLang="en-US" sz="2400" b="1">
                <a:solidFill>
                  <a:schemeClr val="bg1"/>
                </a:solidFill>
              </a:rPr>
              <a:t>(  + , - , * , / , % )</a:t>
            </a:r>
          </a:p>
          <a:p>
            <a:pPr algn="l" rtl="0">
              <a:spcBef>
                <a:spcPct val="50000"/>
              </a:spcBef>
              <a:buFontTx/>
              <a:buNone/>
            </a:pPr>
            <a:r>
              <a:rPr lang="en-US" altLang="en-US" sz="2400" b="1">
                <a:solidFill>
                  <a:schemeClr val="bg1"/>
                </a:solidFill>
              </a:rPr>
              <a:t>5 / 2 = 2  ,  5.0 / 2 = 5 / 2.0 = 2.5  , int ( 9.5 ) % 2 = 1</a:t>
            </a:r>
          </a:p>
          <a:p>
            <a:pPr>
              <a:spcBef>
                <a:spcPct val="50000"/>
              </a:spcBef>
              <a:buFontTx/>
              <a:buNone/>
            </a:pPr>
            <a:r>
              <a:rPr lang="ar-SA" altLang="en-US" sz="2400" b="1">
                <a:solidFill>
                  <a:schemeClr val="bg1"/>
                </a:solidFill>
              </a:rPr>
              <a:t>عملگرهاي يكتائي</a:t>
            </a:r>
            <a:r>
              <a:rPr lang="fa-IR" altLang="en-US" sz="2400" b="1">
                <a:solidFill>
                  <a:schemeClr val="bg1"/>
                </a:solidFill>
                <a:cs typeface="Times New Roman" panose="02020603050405020304" pitchFamily="18" charset="0"/>
              </a:rPr>
              <a:t> : </a:t>
            </a:r>
            <a:r>
              <a:rPr lang="en-US" altLang="en-US" sz="2400" b="1">
                <a:solidFill>
                  <a:schemeClr val="bg1"/>
                </a:solidFill>
              </a:rPr>
              <a:t>(  -  ,  + +  ,  - -  ,  sizeof )</a:t>
            </a:r>
          </a:p>
          <a:p>
            <a:pPr algn="l" rtl="0">
              <a:spcBef>
                <a:spcPct val="50000"/>
              </a:spcBef>
              <a:buFontTx/>
              <a:buNone/>
            </a:pPr>
            <a:r>
              <a:rPr lang="en-US" altLang="en-US" sz="2400" b="1">
                <a:solidFill>
                  <a:schemeClr val="bg1"/>
                </a:solidFill>
              </a:rPr>
              <a:t>+ + n ;  // n = n + 1 ;              n + + ;</a:t>
            </a:r>
          </a:p>
          <a:p>
            <a:pPr>
              <a:spcBef>
                <a:spcPct val="50000"/>
              </a:spcBef>
              <a:buFontTx/>
              <a:buNone/>
            </a:pPr>
            <a:r>
              <a:rPr lang="ar-SA" altLang="en-US" sz="2400" b="1">
                <a:solidFill>
                  <a:schemeClr val="bg1"/>
                </a:solidFill>
              </a:rPr>
              <a:t>عملگرهاي مقايسه اي و منطقي</a:t>
            </a:r>
            <a:r>
              <a:rPr lang="fa-IR" altLang="en-US" sz="2400" b="1">
                <a:solidFill>
                  <a:schemeClr val="bg1"/>
                </a:solidFill>
                <a:cs typeface="Times New Roman" panose="02020603050405020304" pitchFamily="18" charset="0"/>
              </a:rPr>
              <a:t> : </a:t>
            </a:r>
            <a:r>
              <a:rPr lang="en-US" altLang="en-US" sz="2400" b="1">
                <a:solidFill>
                  <a:schemeClr val="bg1"/>
                </a:solidFill>
              </a:rPr>
              <a:t>( &lt; ,  &gt; , &lt;=  ,  &gt;= , = = , !=  , &amp;&amp; , ||  ,  ! )</a:t>
            </a:r>
          </a:p>
          <a:p>
            <a:pPr>
              <a:spcBef>
                <a:spcPct val="50000"/>
              </a:spcBef>
              <a:buFontTx/>
              <a:buNone/>
            </a:pPr>
            <a:r>
              <a:rPr lang="ar-SA" altLang="en-US" sz="2400" b="1">
                <a:solidFill>
                  <a:schemeClr val="bg1"/>
                </a:solidFill>
              </a:rPr>
              <a:t>عملگرهاي جايگزيني</a:t>
            </a:r>
            <a:r>
              <a:rPr lang="fa-IR" altLang="en-US" sz="2400" b="1">
                <a:solidFill>
                  <a:schemeClr val="bg1"/>
                </a:solidFill>
                <a:cs typeface="Times New Roman" panose="02020603050405020304" pitchFamily="18" charset="0"/>
              </a:rPr>
              <a:t> : </a:t>
            </a:r>
            <a:r>
              <a:rPr lang="en-US" altLang="en-US" sz="2400" b="1">
                <a:solidFill>
                  <a:schemeClr val="bg1"/>
                </a:solidFill>
              </a:rPr>
              <a:t>( =  ,  +=  ,  -=  ,  *=  ,  /=  ,  %=  )</a:t>
            </a:r>
          </a:p>
          <a:p>
            <a:pPr algn="l" rtl="0">
              <a:spcBef>
                <a:spcPct val="50000"/>
              </a:spcBef>
              <a:buFontTx/>
              <a:buNone/>
            </a:pPr>
            <a:r>
              <a:rPr lang="en-US" altLang="en-US" sz="2400" b="1">
                <a:solidFill>
                  <a:schemeClr val="bg1"/>
                </a:solidFill>
              </a:rPr>
              <a:t>s += n ;  //  s = s + n ;                 x = y = 3 ; </a:t>
            </a:r>
          </a:p>
          <a:p>
            <a:pPr>
              <a:spcBef>
                <a:spcPct val="50000"/>
              </a:spcBef>
              <a:buFontTx/>
              <a:buNone/>
            </a:pPr>
            <a:r>
              <a:rPr lang="ar-SA" altLang="en-US" sz="2400" b="1">
                <a:solidFill>
                  <a:schemeClr val="bg1"/>
                </a:solidFill>
              </a:rPr>
              <a:t>عملگر شرطي</a:t>
            </a:r>
            <a:r>
              <a:rPr lang="fa-IR" altLang="en-US" sz="2400" b="1">
                <a:solidFill>
                  <a:schemeClr val="bg1"/>
                </a:solidFill>
                <a:cs typeface="Times New Roman" panose="02020603050405020304" pitchFamily="18" charset="0"/>
              </a:rPr>
              <a:t> </a:t>
            </a:r>
            <a:r>
              <a:rPr lang="en-US" altLang="en-US" sz="2400" b="1">
                <a:solidFill>
                  <a:schemeClr val="bg1"/>
                </a:solidFill>
                <a:cs typeface="Times New Roman" panose="02020603050405020304" pitchFamily="18" charset="0"/>
              </a:rPr>
              <a:t> ( ?: )</a:t>
            </a:r>
            <a:r>
              <a:rPr lang="fa-IR" altLang="en-US" sz="2400" b="1">
                <a:solidFill>
                  <a:schemeClr val="bg1"/>
                </a:solidFill>
                <a:cs typeface="Times New Roman" panose="02020603050405020304" pitchFamily="18" charset="0"/>
              </a:rPr>
              <a:t>: </a:t>
            </a:r>
            <a:r>
              <a:rPr lang="en-US" altLang="en-US" sz="2400" b="1">
                <a:solidFill>
                  <a:schemeClr val="bg1"/>
                </a:solidFill>
              </a:rPr>
              <a:t>max = ( a &gt; b ) ? a : b;           </a:t>
            </a:r>
          </a:p>
          <a:p>
            <a:pPr>
              <a:spcBef>
                <a:spcPct val="50000"/>
              </a:spcBef>
              <a:buFontTx/>
              <a:buNone/>
            </a:pPr>
            <a:r>
              <a:rPr lang="ar-SA" altLang="en-US" sz="2400" b="1">
                <a:solidFill>
                  <a:schemeClr val="bg1"/>
                </a:solidFill>
              </a:rPr>
              <a:t>اولويت عملگرها : ( يكتائي ـــ  * , /  ـــ  + , -  ـــ  مقايسه اي  ـــ  = = , =!  ـــ</a:t>
            </a:r>
            <a:r>
              <a:rPr lang="en-US" altLang="en-US" sz="2400" b="1">
                <a:solidFill>
                  <a:schemeClr val="bg1"/>
                </a:solidFill>
              </a:rPr>
              <a:t> &amp;&amp; </a:t>
            </a:r>
            <a:r>
              <a:rPr lang="ar-SA" altLang="en-US" sz="2400" b="1">
                <a:solidFill>
                  <a:schemeClr val="bg1"/>
                </a:solidFill>
              </a:rPr>
              <a:t>ـــ  ||  ـــ  جايگزيني</a:t>
            </a:r>
            <a:r>
              <a:rPr lang="en-US" altLang="en-US" sz="2400" b="1">
                <a:solidFill>
                  <a:schemeClr val="bg1"/>
                </a:solidFill>
              </a:rPr>
              <a:t>( 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3" name="Rectangle 2"/>
          <p:cNvSpPr>
            <a:spLocks noGrp="1" noChangeArrowheads="1"/>
          </p:cNvSpPr>
          <p:nvPr>
            <p:ph type="title"/>
          </p:nvPr>
        </p:nvSpPr>
        <p:spPr>
          <a:xfrm>
            <a:off x="2667000" y="101600"/>
            <a:ext cx="6350000" cy="539750"/>
          </a:xfrm>
          <a:solidFill>
            <a:schemeClr val="hlink"/>
          </a:solidFill>
          <a:ln cap="flat">
            <a:solidFill>
              <a:schemeClr val="tx1"/>
            </a:solidFill>
            <a:miter lim="800000"/>
            <a:headEnd/>
            <a:tailEnd/>
          </a:ln>
          <a:effectLst>
            <a:outerShdw dist="107763" dir="18900000" algn="ctr" rotWithShape="0">
              <a:schemeClr val="bg2"/>
            </a:outerShdw>
          </a:effectLst>
        </p:spPr>
        <p:txBody>
          <a:bodyPr/>
          <a:lstStyle/>
          <a:p>
            <a:pPr algn="r"/>
            <a:r>
              <a:rPr lang="ar-SA" altLang="en-US" sz="2400" b="1" smtClean="0">
                <a:cs typeface="B Titr" panose="00000700000000000000" pitchFamily="2" charset="-78"/>
              </a:rPr>
              <a:t>دستور ورودي</a:t>
            </a:r>
            <a:r>
              <a:rPr lang="en-US" altLang="en-US" sz="2400" b="1" smtClean="0">
                <a:cs typeface="B Titr" panose="00000700000000000000" pitchFamily="2" charset="-78"/>
              </a:rPr>
              <a:t> ( cin ) </a:t>
            </a:r>
            <a:r>
              <a:rPr lang="fa-IR" altLang="en-US" sz="2400" b="1" smtClean="0">
                <a:cs typeface="B Titr" panose="00000700000000000000" pitchFamily="2" charset="-78"/>
              </a:rPr>
              <a:t>و دستور خروجی ( </a:t>
            </a:r>
            <a:r>
              <a:rPr lang="en-US" altLang="en-US" sz="2400" b="1" smtClean="0">
                <a:cs typeface="B Titr" panose="00000700000000000000" pitchFamily="2" charset="-78"/>
              </a:rPr>
              <a:t>cout</a:t>
            </a:r>
            <a:r>
              <a:rPr lang="fa-IR" altLang="en-US" sz="2400" b="1" smtClean="0">
                <a:cs typeface="B Titr" panose="00000700000000000000" pitchFamily="2" charset="-78"/>
              </a:rPr>
              <a:t> )  :</a:t>
            </a:r>
            <a:endParaRPr lang="en-US" altLang="en-US" sz="2400" b="1" smtClean="0">
              <a:cs typeface="B Titr" panose="00000700000000000000" pitchFamily="2" charset="-78"/>
            </a:endParaRPr>
          </a:p>
        </p:txBody>
      </p:sp>
      <p:sp>
        <p:nvSpPr>
          <p:cNvPr id="25604" name="Text Box 3"/>
          <p:cNvSpPr txBox="1">
            <a:spLocks noChangeArrowheads="1"/>
          </p:cNvSpPr>
          <p:nvPr/>
        </p:nvSpPr>
        <p:spPr bwMode="auto">
          <a:xfrm>
            <a:off x="76200" y="838200"/>
            <a:ext cx="8915400" cy="4078288"/>
          </a:xfrm>
          <a:prstGeom prst="rect">
            <a:avLst/>
          </a:prstGeom>
          <a:gradFill rotWithShape="0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path path="rect">
              <a:fillToRect r="100000" b="10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r" rtl="1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algn="r" rtl="1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algn="r" rtl="1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algn="r" rtl="1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algn="r" rtl="1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l" rtl="0">
              <a:spcBef>
                <a:spcPct val="0"/>
              </a:spcBef>
              <a:buFontTx/>
              <a:buNone/>
            </a:pPr>
            <a:r>
              <a:rPr lang="en-US" altLang="en-US" sz="2000"/>
              <a:t>#include &lt;iostream&gt;</a:t>
            </a:r>
          </a:p>
          <a:p>
            <a:pPr algn="l" rtl="0">
              <a:spcBef>
                <a:spcPct val="0"/>
              </a:spcBef>
              <a:buFontTx/>
              <a:buNone/>
            </a:pPr>
            <a:r>
              <a:rPr lang="en-US" altLang="en-US" sz="2000"/>
              <a:t>using namespace std; </a:t>
            </a:r>
            <a:endParaRPr lang="fa-IR" altLang="en-US" sz="2000"/>
          </a:p>
          <a:p>
            <a:pPr algn="l" rtl="0">
              <a:spcBef>
                <a:spcPct val="50000"/>
              </a:spcBef>
              <a:buFontTx/>
              <a:buNone/>
            </a:pPr>
            <a:r>
              <a:rPr lang="en-US" altLang="en-US" sz="1800" b="1">
                <a:solidFill>
                  <a:srgbClr val="990033"/>
                </a:solidFill>
              </a:rPr>
              <a:t>cin &gt;&gt; var1 &gt;&gt; var2 &gt;&gt;  . . .  ; //</a:t>
            </a:r>
            <a:r>
              <a:rPr lang="fa-IR" altLang="en-US" sz="1800" b="1">
                <a:solidFill>
                  <a:srgbClr val="990033"/>
                </a:solidFill>
                <a:cs typeface="B Nazanin" panose="00000400000000000000" pitchFamily="2" charset="-78"/>
              </a:rPr>
              <a:t>نوع متغییر را تشخیص می دهد     </a:t>
            </a:r>
          </a:p>
          <a:p>
            <a:pPr algn="l" rtl="0">
              <a:spcBef>
                <a:spcPct val="50000"/>
              </a:spcBef>
              <a:buFontTx/>
              <a:buNone/>
            </a:pPr>
            <a:r>
              <a:rPr lang="en-US" altLang="en-US" sz="1800" b="1">
                <a:solidFill>
                  <a:srgbClr val="990033"/>
                </a:solidFill>
                <a:cs typeface="Times New Roman" panose="02020603050405020304" pitchFamily="18" charset="0"/>
              </a:rPr>
              <a:t>int a;  float  b;   cin &gt;&gt; a &gt;&gt; b ;    //   cin &gt;&gt; a , b ;  </a:t>
            </a:r>
            <a:r>
              <a:rPr lang="fa-IR" altLang="en-US" sz="1800" b="1">
                <a:solidFill>
                  <a:srgbClr val="990033"/>
                </a:solidFill>
                <a:cs typeface="B Nazanin" panose="00000400000000000000" pitchFamily="2" charset="-78"/>
              </a:rPr>
              <a:t>غلط است</a:t>
            </a:r>
            <a:endParaRPr lang="en-US" altLang="en-US" sz="1800" b="1">
              <a:solidFill>
                <a:srgbClr val="990033"/>
              </a:solidFill>
              <a:cs typeface="B Nazanin" panose="00000400000000000000" pitchFamily="2" charset="-78"/>
            </a:endParaRPr>
          </a:p>
          <a:p>
            <a:pPr algn="l" rtl="0">
              <a:spcBef>
                <a:spcPct val="50000"/>
              </a:spcBef>
              <a:buFontTx/>
              <a:buNone/>
            </a:pPr>
            <a:r>
              <a:rPr lang="en-US" altLang="en-US" sz="1800" b="1">
                <a:cs typeface="Times New Roman" panose="02020603050405020304" pitchFamily="18" charset="0"/>
              </a:rPr>
              <a:t>char ch ;  cin.get(ch) ;  // cin &gt;&gt; ch ; // ch=cin.get( );</a:t>
            </a:r>
          </a:p>
          <a:p>
            <a:pPr algn="l" rtl="0">
              <a:spcBef>
                <a:spcPct val="50000"/>
              </a:spcBef>
              <a:buFontTx/>
              <a:buNone/>
            </a:pPr>
            <a:r>
              <a:rPr lang="en-US" altLang="en-US" sz="1800" b="1">
                <a:cs typeface="Times New Roman" panose="02020603050405020304" pitchFamily="18" charset="0"/>
              </a:rPr>
              <a:t>char  s[5] ;  cin &gt;&gt; s ;  cin.get( s, l ) ;  // cin.getline( s, l );</a:t>
            </a:r>
            <a:endParaRPr lang="fa-IR" altLang="en-US" sz="1800" b="1">
              <a:cs typeface="Times New Roman" panose="02020603050405020304" pitchFamily="18" charset="0"/>
            </a:endParaRPr>
          </a:p>
          <a:p>
            <a:pPr>
              <a:spcBef>
                <a:spcPct val="50000"/>
              </a:spcBef>
              <a:buFontTx/>
              <a:buNone/>
            </a:pPr>
            <a:r>
              <a:rPr lang="en-US" altLang="en-US" sz="1800" b="1">
                <a:cs typeface="B Nazanin" panose="00000400000000000000" pitchFamily="2" charset="-78"/>
              </a:rPr>
              <a:t>l-1</a:t>
            </a:r>
            <a:r>
              <a:rPr lang="fa-IR" altLang="en-US" sz="1800" b="1">
                <a:cs typeface="B Nazanin" panose="00000400000000000000" pitchFamily="2" charset="-78"/>
              </a:rPr>
              <a:t> کاراکتر یا 5 تا .  نباید </a:t>
            </a:r>
            <a:r>
              <a:rPr lang="en-US" altLang="en-US" sz="1800" b="1">
                <a:cs typeface="B Nazanin" panose="00000400000000000000" pitchFamily="2" charset="-78"/>
              </a:rPr>
              <a:t>l</a:t>
            </a:r>
            <a:r>
              <a:rPr lang="fa-IR" altLang="en-US" sz="1800" b="1">
                <a:cs typeface="B Nazanin" panose="00000400000000000000" pitchFamily="2" charset="-78"/>
              </a:rPr>
              <a:t> ازطول رشته بزرگتر باشد.</a:t>
            </a:r>
          </a:p>
          <a:p>
            <a:pPr algn="l" rtl="0">
              <a:spcBef>
                <a:spcPct val="50000"/>
              </a:spcBef>
              <a:buFontTx/>
              <a:buNone/>
            </a:pPr>
            <a:r>
              <a:rPr lang="en-US" altLang="en-US" sz="1800" b="1">
                <a:cs typeface="Times New Roman" panose="02020603050405020304" pitchFamily="18" charset="0"/>
              </a:rPr>
              <a:t>cin.get ( s , l , ch ) ;  // cin.getline(s , l , ch ) ;</a:t>
            </a:r>
          </a:p>
          <a:p>
            <a:pPr>
              <a:spcBef>
                <a:spcPct val="50000"/>
              </a:spcBef>
              <a:buFontTx/>
              <a:buNone/>
            </a:pPr>
            <a:r>
              <a:rPr lang="en-US" altLang="en-US" sz="1800" b="1">
                <a:cs typeface="B Nazanin" panose="00000400000000000000" pitchFamily="2" charset="-78"/>
              </a:rPr>
              <a:t>l-1</a:t>
            </a:r>
            <a:r>
              <a:rPr lang="fa-IR" altLang="en-US" sz="1800" b="1">
                <a:cs typeface="B Nazanin" panose="00000400000000000000" pitchFamily="2" charset="-78"/>
              </a:rPr>
              <a:t> کاراکتر  یا رسیدن به کاراکتر </a:t>
            </a:r>
            <a:r>
              <a:rPr lang="en-US" altLang="en-US" sz="1800" b="1">
                <a:cs typeface="B Nazanin" panose="00000400000000000000" pitchFamily="2" charset="-78"/>
              </a:rPr>
              <a:t>ch</a:t>
            </a:r>
            <a:r>
              <a:rPr lang="fa-IR" altLang="en-US" sz="1800" b="1">
                <a:cs typeface="B Nazanin" panose="00000400000000000000" pitchFamily="2" charset="-78"/>
              </a:rPr>
              <a:t> ، هر کدام زودتر اتفاق افتاد.</a:t>
            </a:r>
          </a:p>
          <a:p>
            <a:pPr>
              <a:spcBef>
                <a:spcPct val="50000"/>
              </a:spcBef>
              <a:buFontTx/>
              <a:buNone/>
            </a:pPr>
            <a:r>
              <a:rPr lang="fa-IR" altLang="en-US" sz="1800">
                <a:cs typeface="B Nazanin" panose="00000400000000000000" pitchFamily="2" charset="-78"/>
              </a:rPr>
              <a:t>نکته : اگر</a:t>
            </a:r>
            <a:r>
              <a:rPr lang="en-US" altLang="en-US" sz="1800"/>
              <a:t> using namespace std; </a:t>
            </a:r>
            <a:r>
              <a:rPr lang="fa-IR" altLang="en-US" sz="1800">
                <a:cs typeface="B Nazanin" panose="00000400000000000000" pitchFamily="2" charset="-78"/>
              </a:rPr>
              <a:t>را ننویسیم، باید بجای </a:t>
            </a:r>
            <a:r>
              <a:rPr lang="en-US" altLang="en-US" sz="1800">
                <a:cs typeface="B Nazanin" panose="00000400000000000000" pitchFamily="2" charset="-78"/>
              </a:rPr>
              <a:t>cin</a:t>
            </a:r>
            <a:r>
              <a:rPr lang="fa-IR" altLang="en-US" sz="1800">
                <a:cs typeface="B Nazanin" panose="00000400000000000000" pitchFamily="2" charset="-78"/>
              </a:rPr>
              <a:t> و </a:t>
            </a:r>
            <a:r>
              <a:rPr lang="en-US" altLang="en-US" sz="1800">
                <a:cs typeface="B Nazanin" panose="00000400000000000000" pitchFamily="2" charset="-78"/>
              </a:rPr>
              <a:t>cout</a:t>
            </a:r>
            <a:r>
              <a:rPr lang="fa-IR" altLang="en-US" sz="1800">
                <a:cs typeface="B Nazanin" panose="00000400000000000000" pitchFamily="2" charset="-78"/>
              </a:rPr>
              <a:t> از </a:t>
            </a:r>
            <a:r>
              <a:rPr lang="en-US" altLang="en-US" sz="1800">
                <a:cs typeface="B Nazanin" panose="00000400000000000000" pitchFamily="2" charset="-78"/>
              </a:rPr>
              <a:t>std::cin</a:t>
            </a:r>
            <a:r>
              <a:rPr lang="fa-IR" altLang="en-US" sz="1800">
                <a:cs typeface="B Nazanin" panose="00000400000000000000" pitchFamily="2" charset="-78"/>
              </a:rPr>
              <a:t> و </a:t>
            </a:r>
            <a:r>
              <a:rPr lang="en-US" altLang="en-US" sz="1800">
                <a:cs typeface="B Nazanin" panose="00000400000000000000" pitchFamily="2" charset="-78"/>
              </a:rPr>
              <a:t>std::cout</a:t>
            </a:r>
            <a:r>
              <a:rPr lang="fa-IR" altLang="en-US" sz="1800">
                <a:cs typeface="B Nazanin" panose="00000400000000000000" pitchFamily="2" charset="-78"/>
              </a:rPr>
              <a:t> استفاده کنیم.</a:t>
            </a:r>
            <a:endParaRPr lang="en-US" altLang="en-US" sz="1600" b="1">
              <a:solidFill>
                <a:srgbClr val="990033"/>
              </a:solidFill>
              <a:cs typeface="B Nazanin" panose="00000400000000000000" pitchFamily="2" charset="-78"/>
            </a:endParaRPr>
          </a:p>
        </p:txBody>
      </p:sp>
      <p:sp>
        <p:nvSpPr>
          <p:cNvPr id="25605" name="Text Box 4"/>
          <p:cNvSpPr txBox="1">
            <a:spLocks noChangeArrowheads="1"/>
          </p:cNvSpPr>
          <p:nvPr/>
        </p:nvSpPr>
        <p:spPr bwMode="auto">
          <a:xfrm>
            <a:off x="76200" y="4967288"/>
            <a:ext cx="8915400" cy="1662112"/>
          </a:xfrm>
          <a:prstGeom prst="rect">
            <a:avLst/>
          </a:prstGeom>
          <a:gradFill rotWithShape="0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path path="rect">
              <a:fillToRect r="100000" b="10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r" rtl="1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algn="r" rtl="1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algn="r" rtl="1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algn="r" rtl="1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algn="r" rtl="1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l" rtl="0">
              <a:lnSpc>
                <a:spcPct val="90000"/>
              </a:lnSpc>
              <a:spcBef>
                <a:spcPct val="50000"/>
              </a:spcBef>
              <a:buFontTx/>
              <a:buNone/>
            </a:pPr>
            <a:r>
              <a:rPr lang="en-US" altLang="en-US" sz="2000" b="1">
                <a:cs typeface="Times New Roman" panose="02020603050405020304" pitchFamily="18" charset="0"/>
              </a:rPr>
              <a:t>cout &lt;&lt; var1 | Expr.1 &lt;&lt; var2 </a:t>
            </a:r>
            <a:r>
              <a:rPr lang="en-US" altLang="en-US" sz="2000" b="1"/>
              <a:t>| Expr.2 &lt;&lt; . . . ;</a:t>
            </a:r>
          </a:p>
          <a:p>
            <a:pPr algn="l" rtl="0">
              <a:lnSpc>
                <a:spcPct val="90000"/>
              </a:lnSpc>
              <a:spcBef>
                <a:spcPct val="50000"/>
              </a:spcBef>
              <a:buFontTx/>
              <a:buNone/>
            </a:pPr>
            <a:r>
              <a:rPr lang="en-US" altLang="en-US" sz="2000" b="1"/>
              <a:t>cout &lt;&lt;”Sum “&lt;&lt; a &lt;&lt;” and “ &lt;&lt;b&lt;&lt;“ = “&lt;&lt;a+b&lt;&lt;endl ;   //’\n’</a:t>
            </a:r>
          </a:p>
          <a:p>
            <a:pPr algn="l" rtl="0">
              <a:lnSpc>
                <a:spcPct val="90000"/>
              </a:lnSpc>
              <a:spcBef>
                <a:spcPct val="50000"/>
              </a:spcBef>
              <a:buFontTx/>
              <a:buNone/>
            </a:pPr>
            <a:r>
              <a:rPr lang="en-US" altLang="en-US" sz="2000" b="1"/>
              <a:t>cout.put(ch) ;   cout.write( s , l ); </a:t>
            </a:r>
            <a:r>
              <a:rPr lang="en-US" altLang="en-US" sz="2000" b="1">
                <a:solidFill>
                  <a:schemeClr val="bg2"/>
                </a:solidFill>
              </a:rPr>
              <a:t>//  write l character of s</a:t>
            </a:r>
          </a:p>
          <a:p>
            <a:pPr algn="l" rtl="0">
              <a:lnSpc>
                <a:spcPct val="90000"/>
              </a:lnSpc>
              <a:spcBef>
                <a:spcPct val="50000"/>
              </a:spcBef>
              <a:buFontTx/>
              <a:buNone/>
            </a:pPr>
            <a:r>
              <a:rPr lang="en-US" altLang="en-US" sz="2000" b="1"/>
              <a:t>cout&lt;&lt;hex&lt;&lt;255;</a:t>
            </a:r>
            <a:r>
              <a:rPr lang="en-US" altLang="en-US" sz="2000" b="1">
                <a:solidFill>
                  <a:schemeClr val="bg2"/>
                </a:solidFill>
              </a:rPr>
              <a:t>//ff</a:t>
            </a:r>
            <a:r>
              <a:rPr lang="en-US" altLang="en-US" sz="2000" b="1"/>
              <a:t>  cout&lt;&lt;hex&lt;&lt;31;</a:t>
            </a:r>
            <a:r>
              <a:rPr lang="en-US" altLang="en-US" sz="2000" b="1">
                <a:solidFill>
                  <a:schemeClr val="bg2"/>
                </a:solidFill>
              </a:rPr>
              <a:t>//1f</a:t>
            </a:r>
            <a:r>
              <a:rPr lang="en-US" altLang="en-US" sz="2000" b="1"/>
              <a:t>  cout&lt;&lt;dec&lt;&lt;0xff ;</a:t>
            </a:r>
            <a:r>
              <a:rPr lang="en-US" altLang="en-US" sz="2000" b="1">
                <a:solidFill>
                  <a:schemeClr val="bg2"/>
                </a:solidFill>
              </a:rPr>
              <a:t>//255 </a:t>
            </a:r>
            <a:r>
              <a:rPr lang="en-US" altLang="en-US" sz="2000" b="1"/>
              <a:t>cin&gt;&gt;hex&gt;&gt;a;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1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ar-SA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1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ar-SA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1428</TotalTime>
  <Words>3669</Words>
  <Application>Microsoft Office PowerPoint</Application>
  <PresentationFormat>On-screen Show (4:3)</PresentationFormat>
  <Paragraphs>454</Paragraphs>
  <Slides>32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32</vt:i4>
      </vt:variant>
    </vt:vector>
  </HeadingPairs>
  <TitlesOfParts>
    <vt:vector size="43" baseType="lpstr">
      <vt:lpstr>Arial</vt:lpstr>
      <vt:lpstr>B Nazanin</vt:lpstr>
      <vt:lpstr>B Titr</vt:lpstr>
      <vt:lpstr>Calibri</vt:lpstr>
      <vt:lpstr>Cambria Math</vt:lpstr>
      <vt:lpstr>Courier New</vt:lpstr>
      <vt:lpstr>Times New Roman</vt:lpstr>
      <vt:lpstr>Times New Roman (Arabic)</vt:lpstr>
      <vt:lpstr>Traditional Arabic</vt:lpstr>
      <vt:lpstr>Wingdings</vt:lpstr>
      <vt:lpstr>Default Design</vt:lpstr>
      <vt:lpstr>PowerPoint Presentation</vt:lpstr>
      <vt:lpstr>PowerPoint Presentation</vt:lpstr>
      <vt:lpstr>PowerPoint Presentation</vt:lpstr>
      <vt:lpstr>معرفي سرفصلها ومنابع :</vt:lpstr>
      <vt:lpstr>PowerPoint Presentation</vt:lpstr>
      <vt:lpstr>PowerPoint Presentation</vt:lpstr>
      <vt:lpstr>ثابت ها :</vt:lpstr>
      <vt:lpstr>عملگرها ( Operators )  :</vt:lpstr>
      <vt:lpstr>دستور ورودي ( cin ) و دستور خروجی ( cout )  :</vt:lpstr>
      <vt:lpstr>دستور ورودي scanf (در نسخه های تا 2012) و  scanf_s (2013 و بعدی ها) : </vt:lpstr>
      <vt:lpstr>دستورخروجي  ( printf  )  : </vt:lpstr>
      <vt:lpstr>PowerPoint Presentation</vt:lpstr>
      <vt:lpstr>توابع كتابخانه اي : </vt:lpstr>
      <vt:lpstr>PowerPoint Presentation</vt:lpstr>
      <vt:lpstr>دستورات  : </vt:lpstr>
      <vt:lpstr>دستور  if:</vt:lpstr>
      <vt:lpstr>دستور switch  :</vt:lpstr>
      <vt:lpstr>PowerPoint Presentation</vt:lpstr>
      <vt:lpstr>دستورات while  و do ... while  : </vt:lpstr>
      <vt:lpstr>دستور for:</vt:lpstr>
      <vt:lpstr>دستور Continue:</vt:lpstr>
      <vt:lpstr>عملگر  ,    : </vt:lpstr>
      <vt:lpstr>دستور منفور goto  : </vt:lpstr>
      <vt:lpstr>PowerPoint Presentation</vt:lpstr>
      <vt:lpstr>PowerPoint Presentation</vt:lpstr>
      <vt:lpstr>آرايه ها  : </vt:lpstr>
      <vt:lpstr>PowerPoint Presentation</vt:lpstr>
      <vt:lpstr>مقدار دهي اوليه آرايه ها : </vt:lpstr>
      <vt:lpstr>PowerPoint Presentation</vt:lpstr>
      <vt:lpstr> توابع  روي رشته ها : </vt:lpstr>
      <vt:lpstr> توابع  روي رشته ها : در 2013 به بعد</vt:lpstr>
      <vt:lpstr>PowerPoint Presentation</vt:lpstr>
    </vt:vector>
  </TitlesOfParts>
  <Company>1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اسلایدهای ویژوال سی - قربانعلی عربی</dc:title>
  <dc:creator>a</dc:creator>
  <cp:keywords>Ghorban Ali Arabi</cp:keywords>
  <cp:lastModifiedBy>6site6</cp:lastModifiedBy>
  <cp:revision>110</cp:revision>
  <dcterms:created xsi:type="dcterms:W3CDTF">2004-02-13T07:46:05Z</dcterms:created>
  <dcterms:modified xsi:type="dcterms:W3CDTF">2018-05-29T19:48:33Z</dcterms:modified>
</cp:coreProperties>
</file>