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trictFirstAndLastChars="0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80" r:id="rId2"/>
    <p:sldId id="256" r:id="rId3"/>
    <p:sldId id="257" r:id="rId4"/>
    <p:sldId id="258" r:id="rId5"/>
    <p:sldId id="292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77" r:id="rId14"/>
    <p:sldId id="267" r:id="rId15"/>
    <p:sldId id="293" r:id="rId16"/>
    <p:sldId id="281" r:id="rId17"/>
    <p:sldId id="282" r:id="rId18"/>
    <p:sldId id="283" r:id="rId19"/>
    <p:sldId id="284" r:id="rId20"/>
    <p:sldId id="285" r:id="rId21"/>
    <p:sldId id="294" r:id="rId22"/>
    <p:sldId id="286" r:id="rId23"/>
    <p:sldId id="290" r:id="rId24"/>
    <p:sldId id="291" r:id="rId25"/>
    <p:sldId id="288" r:id="rId26"/>
    <p:sldId id="289" r:id="rId27"/>
    <p:sldId id="295" r:id="rId28"/>
    <p:sldId id="269" r:id="rId29"/>
    <p:sldId id="271" r:id="rId30"/>
    <p:sldId id="272" r:id="rId31"/>
    <p:sldId id="273" r:id="rId32"/>
    <p:sldId id="274" r:id="rId33"/>
    <p:sldId id="275" r:id="rId34"/>
    <p:sldId id="278" r:id="rId35"/>
    <p:sldId id="276" r:id="rId36"/>
    <p:sldId id="279" r:id="rId37"/>
    <p:sldId id="296" r:id="rId38"/>
  </p:sldIdLst>
  <p:sldSz cx="9144000" cy="6858000" type="screen4x3"/>
  <p:notesSz cx="6858000" cy="9144000"/>
  <p:defaultTextStyle>
    <a:defPPr>
      <a:defRPr lang="ar-SA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FF99FF"/>
    <a:srgbClr val="009C98"/>
    <a:srgbClr val="339966"/>
    <a:srgbClr val="009999"/>
    <a:srgbClr val="333399"/>
    <a:srgbClr val="969696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31" d="100"/>
          <a:sy n="31" d="100"/>
        </p:scale>
        <p:origin x="-1122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1747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174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174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1">
              <a:defRPr sz="1200"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5EB09503-21F8-4A8A-A7D2-A9302E69104F}" type="slidenum">
              <a:rPr lang="fa-IR" altLang="en-US"/>
              <a:pPr>
                <a:defRPr/>
              </a:pPr>
              <a:t>‹#›</a:t>
            </a:fld>
            <a:endParaRPr lang="en-US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1214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099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103" name="Rectangle 7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>
              <a:defRPr sz="1200"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0EDC6E55-4A9F-41E0-A8DD-9A7C625FF425}" type="slidenum">
              <a:rPr lang="fa-IR" altLang="en-US"/>
              <a:pPr>
                <a:defRPr/>
              </a:pPr>
              <a:t>‹#›</a:t>
            </a:fld>
            <a:endParaRPr lang="en-US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72355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1183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721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368C0-D761-47E4-A843-07404138BAA8}" type="slidenum">
              <a:rPr lang="fa-IR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28600" y="6400800"/>
            <a:ext cx="1524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www.ali-arabi.com</a:t>
            </a:r>
          </a:p>
        </p:txBody>
      </p:sp>
    </p:spTree>
    <p:extLst>
      <p:ext uri="{BB962C8B-B14F-4D97-AF65-F5344CB8AC3E}">
        <p14:creationId xmlns:p14="http://schemas.microsoft.com/office/powerpoint/2010/main" val="3000585825"/>
      </p:ext>
    </p:extLst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CCC23-354D-4C0C-A953-D543F6BD8FDC}" type="slidenum">
              <a:rPr lang="fa-IR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28600" y="6400800"/>
            <a:ext cx="1524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www.ali-arabi.com</a:t>
            </a:r>
          </a:p>
        </p:txBody>
      </p:sp>
    </p:spTree>
    <p:extLst>
      <p:ext uri="{BB962C8B-B14F-4D97-AF65-F5344CB8AC3E}">
        <p14:creationId xmlns:p14="http://schemas.microsoft.com/office/powerpoint/2010/main" val="443861949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F9A73-41C6-403D-873F-0BFF1191FA37}" type="slidenum">
              <a:rPr lang="fa-IR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28600" y="6400800"/>
            <a:ext cx="1524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www.ali-arabi.com</a:t>
            </a:r>
          </a:p>
        </p:txBody>
      </p:sp>
    </p:spTree>
    <p:extLst>
      <p:ext uri="{BB962C8B-B14F-4D97-AF65-F5344CB8AC3E}">
        <p14:creationId xmlns:p14="http://schemas.microsoft.com/office/powerpoint/2010/main" val="323033751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900A6-8F9B-48D0-BBDB-C36A4CF3C0A9}" type="slidenum">
              <a:rPr lang="fa-IR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28600" y="6400800"/>
            <a:ext cx="1524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www.ali-arabi.com</a:t>
            </a:r>
          </a:p>
        </p:txBody>
      </p:sp>
    </p:spTree>
    <p:extLst>
      <p:ext uri="{BB962C8B-B14F-4D97-AF65-F5344CB8AC3E}">
        <p14:creationId xmlns:p14="http://schemas.microsoft.com/office/powerpoint/2010/main" val="669708795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36AA5-75AF-42F1-858F-AC15358DE295}" type="slidenum">
              <a:rPr lang="fa-IR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28600" y="6400800"/>
            <a:ext cx="1524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www.ali-arabi.com</a:t>
            </a:r>
          </a:p>
        </p:txBody>
      </p:sp>
    </p:spTree>
    <p:extLst>
      <p:ext uri="{BB962C8B-B14F-4D97-AF65-F5344CB8AC3E}">
        <p14:creationId xmlns:p14="http://schemas.microsoft.com/office/powerpoint/2010/main" val="3526175427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9C38B-6043-487C-9B1C-C36584893DF3}" type="slidenum">
              <a:rPr lang="fa-IR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Footer Placeholder 6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28600" y="6400800"/>
            <a:ext cx="1524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www.ali-arabi.com</a:t>
            </a:r>
          </a:p>
        </p:txBody>
      </p:sp>
    </p:spTree>
    <p:extLst>
      <p:ext uri="{BB962C8B-B14F-4D97-AF65-F5344CB8AC3E}">
        <p14:creationId xmlns:p14="http://schemas.microsoft.com/office/powerpoint/2010/main" val="3071620170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Slide Number Placeholder 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E8C89-D996-4710-9784-1671502031B7}" type="slidenum">
              <a:rPr lang="fa-IR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8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28600" y="6400800"/>
            <a:ext cx="1524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www.ali-arabi.com</a:t>
            </a:r>
          </a:p>
        </p:txBody>
      </p:sp>
    </p:spTree>
    <p:extLst>
      <p:ext uri="{BB962C8B-B14F-4D97-AF65-F5344CB8AC3E}">
        <p14:creationId xmlns:p14="http://schemas.microsoft.com/office/powerpoint/2010/main" val="4069045297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449C9-B50D-4D02-8281-259F43545BC8}" type="slidenum">
              <a:rPr lang="fa-IR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28600" y="6400800"/>
            <a:ext cx="1524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www.ali-arabi.com</a:t>
            </a:r>
          </a:p>
        </p:txBody>
      </p:sp>
    </p:spTree>
    <p:extLst>
      <p:ext uri="{BB962C8B-B14F-4D97-AF65-F5344CB8AC3E}">
        <p14:creationId xmlns:p14="http://schemas.microsoft.com/office/powerpoint/2010/main" val="3433232003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Slide Number Placeholder 2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36616-C742-4BDD-8260-B92B1FE0365F}" type="slidenum">
              <a:rPr lang="fa-IR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28600" y="6400800"/>
            <a:ext cx="1524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www.ali-arabi.com</a:t>
            </a:r>
          </a:p>
        </p:txBody>
      </p:sp>
    </p:spTree>
    <p:extLst>
      <p:ext uri="{BB962C8B-B14F-4D97-AF65-F5344CB8AC3E}">
        <p14:creationId xmlns:p14="http://schemas.microsoft.com/office/powerpoint/2010/main" val="1703880485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709D2-EF4A-4241-9A78-DB573AC1B0CD}" type="slidenum">
              <a:rPr lang="fa-IR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Footer Placeholder 6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28600" y="6400800"/>
            <a:ext cx="1524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www.ali-arabi.com</a:t>
            </a:r>
          </a:p>
        </p:txBody>
      </p:sp>
    </p:spTree>
    <p:extLst>
      <p:ext uri="{BB962C8B-B14F-4D97-AF65-F5344CB8AC3E}">
        <p14:creationId xmlns:p14="http://schemas.microsoft.com/office/powerpoint/2010/main" val="1075221920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75659-6FEA-46A1-9A39-606073DD34B3}" type="slidenum">
              <a:rPr lang="fa-IR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Footer Placeholder 6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28600" y="6400800"/>
            <a:ext cx="1524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www.ali-arabi.com</a:t>
            </a:r>
          </a:p>
        </p:txBody>
      </p:sp>
    </p:spTree>
    <p:extLst>
      <p:ext uri="{BB962C8B-B14F-4D97-AF65-F5344CB8AC3E}">
        <p14:creationId xmlns:p14="http://schemas.microsoft.com/office/powerpoint/2010/main" val="3343905747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>
              <a:defRPr sz="14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>
              <a:defRPr sz="1400"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C2E966B9-2B51-46E0-BD62-126FD13948CE}" type="slidenum">
              <a:rPr lang="fa-IR" altLang="en-US"/>
              <a:pPr>
                <a:defRPr/>
              </a:pPr>
              <a:t>‹#›</a:t>
            </a:fld>
            <a:endParaRPr lang="en-US" altLang="en-US">
              <a:cs typeface="+mn-cs"/>
            </a:endParaRPr>
          </a:p>
        </p:txBody>
      </p:sp>
      <p:sp>
        <p:nvSpPr>
          <p:cNvPr id="7" name="TextBox 1"/>
          <p:cNvSpPr txBox="1"/>
          <p:nvPr userDrawn="1"/>
        </p:nvSpPr>
        <p:spPr>
          <a:xfrm>
            <a:off x="97497" y="6525344"/>
            <a:ext cx="2890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ar-SA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www.ali-arabi.ir  ,   www.ali-arabi.com</a:t>
            </a:r>
            <a:endParaRPr kumimoji="0" lang="en-US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ransition>
    <p:random/>
  </p:transition>
  <p:hf sldNum="0" hdr="0" dt="0"/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WordArt 4" descr="Water droplets"/>
          <p:cNvSpPr>
            <a:spLocks noChangeArrowheads="1" noChangeShapeType="1" noTextEdit="1"/>
          </p:cNvSpPr>
          <p:nvPr/>
        </p:nvSpPr>
        <p:spPr bwMode="auto">
          <a:xfrm>
            <a:off x="1331913" y="908050"/>
            <a:ext cx="6911975" cy="4916488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 rtl="1"/>
            <a:r>
              <a:rPr lang="fa-IR" sz="3600" b="1" kern="1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990000"/>
                  </a:outerShdw>
                </a:effectLst>
                <a:cs typeface="Times New Roman" panose="02020603050405020304" pitchFamily="18" charset="0"/>
              </a:rPr>
              <a:t>بین همه عشقای دنیا</a:t>
            </a:r>
          </a:p>
          <a:p>
            <a:pPr algn="ctr" rtl="1"/>
            <a:r>
              <a:rPr lang="fa-IR" sz="3600" b="1" kern="1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990000"/>
                  </a:outerShdw>
                </a:effectLst>
                <a:cs typeface="Times New Roman" panose="02020603050405020304" pitchFamily="18" charset="0"/>
              </a:rPr>
              <a:t>عشق است ابالفضل</a:t>
            </a:r>
            <a:endParaRPr lang="en-US" sz="3600" b="1" kern="10">
              <a:ln w="19050">
                <a:solidFill>
                  <a:srgbClr val="FF0000"/>
                </a:solidFill>
                <a:round/>
                <a:headEnd/>
                <a:tailEnd/>
              </a:ln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dist="35921" dir="2700000" algn="ctr" rotWithShape="0">
                  <a:srgbClr val="990000"/>
                </a:outerShdw>
              </a:effectLst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3" name="Group 6"/>
          <p:cNvGrpSpPr>
            <a:grpSpLocks/>
          </p:cNvGrpSpPr>
          <p:nvPr/>
        </p:nvGrpSpPr>
        <p:grpSpPr bwMode="auto">
          <a:xfrm>
            <a:off x="76200" y="762000"/>
            <a:ext cx="8458200" cy="6019800"/>
            <a:chOff x="48" y="528"/>
            <a:chExt cx="5328" cy="3792"/>
          </a:xfrm>
        </p:grpSpPr>
        <p:sp>
          <p:nvSpPr>
            <p:cNvPr id="25605" name="Rectangle 3"/>
            <p:cNvSpPr>
              <a:spLocks noChangeArrowheads="1"/>
            </p:cNvSpPr>
            <p:nvPr/>
          </p:nvSpPr>
          <p:spPr bwMode="auto">
            <a:xfrm>
              <a:off x="48" y="528"/>
              <a:ext cx="5328" cy="379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800"/>
            </a:p>
          </p:txBody>
        </p:sp>
        <p:sp>
          <p:nvSpPr>
            <p:cNvPr id="25606" name="Text Box 4"/>
            <p:cNvSpPr txBox="1">
              <a:spLocks noChangeArrowheads="1"/>
            </p:cNvSpPr>
            <p:nvPr/>
          </p:nvSpPr>
          <p:spPr bwMode="auto">
            <a:xfrm>
              <a:off x="96" y="614"/>
              <a:ext cx="5232" cy="3646"/>
            </a:xfrm>
            <a:prstGeom prst="rect">
              <a:avLst/>
            </a:prstGeom>
            <a:solidFill>
              <a:schemeClr val="accent2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lnSpc>
                  <a:spcPct val="86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#include &lt;stdio.h&gt;</a:t>
              </a:r>
            </a:p>
            <a:p>
              <a:pPr algn="l" rtl="0">
                <a:lnSpc>
                  <a:spcPct val="86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#include &lt;conio.h&gt;</a:t>
              </a:r>
            </a:p>
            <a:p>
              <a:pPr algn="l" rtl="0">
                <a:lnSpc>
                  <a:spcPct val="86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#include &lt;string.h&gt;</a:t>
              </a:r>
            </a:p>
            <a:p>
              <a:pPr algn="l" rtl="0">
                <a:lnSpc>
                  <a:spcPct val="86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struct student {</a:t>
              </a:r>
            </a:p>
            <a:p>
              <a:pPr algn="l" rtl="0">
                <a:lnSpc>
                  <a:spcPct val="86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char name[10];</a:t>
              </a:r>
            </a:p>
            <a:p>
              <a:pPr algn="l" rtl="0">
                <a:lnSpc>
                  <a:spcPct val="86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float avg;</a:t>
              </a:r>
            </a:p>
            <a:p>
              <a:pPr algn="l" rtl="0">
                <a:lnSpc>
                  <a:spcPct val="86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};</a:t>
              </a:r>
            </a:p>
            <a:p>
              <a:pPr algn="l" rtl="0">
                <a:lnSpc>
                  <a:spcPct val="86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student rev_struct_str ( student st )</a:t>
              </a:r>
            </a:p>
            <a:p>
              <a:pPr algn="l" rtl="0">
                <a:lnSpc>
                  <a:spcPct val="86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{</a:t>
              </a:r>
            </a:p>
            <a:p>
              <a:pPr algn="l" rtl="0">
                <a:lnSpc>
                  <a:spcPct val="86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strrev(st.name);</a:t>
              </a:r>
            </a:p>
            <a:p>
              <a:pPr algn="l" rtl="0">
                <a:lnSpc>
                  <a:spcPct val="86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return(st);</a:t>
              </a:r>
            </a:p>
            <a:p>
              <a:pPr algn="l" rtl="0">
                <a:lnSpc>
                  <a:spcPct val="86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}</a:t>
              </a:r>
            </a:p>
            <a:p>
              <a:pPr algn="l" rtl="0">
                <a:lnSpc>
                  <a:spcPct val="86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void main()</a:t>
              </a:r>
            </a:p>
            <a:p>
              <a:pPr algn="l" rtl="0">
                <a:lnSpc>
                  <a:spcPct val="86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{</a:t>
              </a:r>
            </a:p>
            <a:p>
              <a:pPr algn="l" rtl="0">
                <a:lnSpc>
                  <a:spcPct val="86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student s = {"ali",12.5};</a:t>
              </a:r>
            </a:p>
            <a:p>
              <a:pPr algn="l" rtl="0">
                <a:lnSpc>
                  <a:spcPct val="86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s = rev_struct_str( s );</a:t>
              </a:r>
            </a:p>
            <a:p>
              <a:pPr algn="l" rtl="0">
                <a:lnSpc>
                  <a:spcPct val="86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printf("%s  %5.2f", s.name, s.avg);</a:t>
              </a:r>
            </a:p>
            <a:p>
              <a:pPr algn="l" rtl="0">
                <a:lnSpc>
                  <a:spcPct val="86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}</a:t>
              </a:r>
            </a:p>
          </p:txBody>
        </p:sp>
      </p:grpSp>
      <p:sp>
        <p:nvSpPr>
          <p:cNvPr id="25604" name="Text Box 5"/>
          <p:cNvSpPr txBox="1">
            <a:spLocks noChangeArrowheads="1"/>
          </p:cNvSpPr>
          <p:nvPr/>
        </p:nvSpPr>
        <p:spPr bwMode="auto">
          <a:xfrm>
            <a:off x="4355976" y="228600"/>
            <a:ext cx="4407024" cy="466725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ar-SA" altLang="en-US" sz="2400" dirty="0"/>
              <a:t>مقدار بازگشتي تابع ميتواند ساختار باشد</a:t>
            </a:r>
            <a:r>
              <a:rPr lang="en-US" altLang="en-US" sz="2400" dirty="0"/>
              <a:t> :</a:t>
            </a: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>
          <a:xfrm>
            <a:off x="4543425" y="152400"/>
            <a:ext cx="4495800" cy="45720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en-US" altLang="en-US" sz="2400" b="1" smtClean="0"/>
              <a:t> </a:t>
            </a:r>
            <a:r>
              <a:rPr lang="ar-SA" altLang="en-US" sz="2400" b="1" smtClean="0"/>
              <a:t>نوع داده شمارشي</a:t>
            </a:r>
            <a:r>
              <a:rPr lang="en-US" altLang="en-US" sz="2400" b="1" smtClean="0"/>
              <a:t> ( Enumerated  ) </a:t>
            </a:r>
            <a:r>
              <a:rPr lang="fa-IR" altLang="en-US" sz="2400" b="1" smtClean="0"/>
              <a:t>:</a:t>
            </a:r>
            <a:endParaRPr lang="en-US" altLang="en-US" sz="2400" b="1" smtClean="0"/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52400" y="1371600"/>
            <a:ext cx="3238500" cy="2109788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rgbClr val="DDDDDD"/>
              </a:gs>
            </a:gsLst>
            <a:lin ang="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enum  rgb_color {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     red  , green  , blue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 }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rgb_color  fg , bg ;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157163" y="3833813"/>
            <a:ext cx="3238500" cy="2109787"/>
          </a:xfrm>
          <a:prstGeom prst="rect">
            <a:avLst/>
          </a:prstGeom>
          <a:gradFill rotWithShape="0">
            <a:gsLst>
              <a:gs pos="0">
                <a:srgbClr val="DDDDDD"/>
              </a:gs>
              <a:gs pos="100000">
                <a:schemeClr val="hlink"/>
              </a:gs>
            </a:gsLst>
            <a:lin ang="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enum  weekday {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     sat , sun , mon , tue ,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     wed  , thu , fri 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};</a:t>
            </a:r>
          </a:p>
        </p:txBody>
      </p:sp>
      <p:sp>
        <p:nvSpPr>
          <p:cNvPr id="26630" name="AutoShape 7"/>
          <p:cNvSpPr>
            <a:spLocks noChangeArrowheads="1"/>
          </p:cNvSpPr>
          <p:nvPr/>
        </p:nvSpPr>
        <p:spPr bwMode="auto">
          <a:xfrm>
            <a:off x="3429000" y="1371600"/>
            <a:ext cx="5638800" cy="4572000"/>
          </a:xfrm>
          <a:prstGeom prst="bevel">
            <a:avLst>
              <a:gd name="adj" fmla="val 2019"/>
            </a:avLst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  <a:ln w="317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333399"/>
                </a:solidFill>
              </a:rPr>
              <a:t> </a:t>
            </a:r>
            <a:r>
              <a:rPr lang="ar-SA" altLang="en-US" sz="2400" b="1">
                <a:solidFill>
                  <a:srgbClr val="333399"/>
                </a:solidFill>
              </a:rPr>
              <a:t>مقادير بايد از قواعد  نامگذاري  شناسه ها  پيروي</a:t>
            </a:r>
            <a:endParaRPr lang="en-US" altLang="en-US" sz="2400" b="1">
              <a:solidFill>
                <a:srgbClr val="333399"/>
              </a:solidFill>
            </a:endParaRPr>
          </a:p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333399"/>
                </a:solidFill>
              </a:rPr>
              <a:t> </a:t>
            </a:r>
            <a:r>
              <a:rPr lang="ar-SA" altLang="en-US" sz="2400" b="1">
                <a:solidFill>
                  <a:srgbClr val="333399"/>
                </a:solidFill>
              </a:rPr>
              <a:t>كنند و ميتوانند ثابتهاي از قبل تعيين شده باشند</a:t>
            </a:r>
            <a:r>
              <a:rPr lang="en-US" altLang="en-US" sz="2400" b="1">
                <a:solidFill>
                  <a:srgbClr val="333399"/>
                </a:solidFill>
              </a:rPr>
              <a:t> .</a:t>
            </a:r>
          </a:p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333399"/>
                </a:solidFill>
              </a:rPr>
              <a:t> </a:t>
            </a:r>
          </a:p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333399"/>
                </a:solidFill>
              </a:rPr>
              <a:t> </a:t>
            </a:r>
            <a:r>
              <a:rPr lang="ar-SA" altLang="en-US" sz="2400" b="1">
                <a:solidFill>
                  <a:srgbClr val="333399"/>
                </a:solidFill>
              </a:rPr>
              <a:t>قابل خواندن از ورودي و نوشتن در خروجي</a:t>
            </a:r>
            <a:endParaRPr lang="en-US" altLang="en-US" sz="2400" b="1">
              <a:solidFill>
                <a:srgbClr val="333399"/>
              </a:solidFill>
            </a:endParaRPr>
          </a:p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333399"/>
                </a:solidFill>
              </a:rPr>
              <a:t> </a:t>
            </a:r>
            <a:r>
              <a:rPr lang="ar-SA" altLang="en-US" sz="2400" b="1">
                <a:solidFill>
                  <a:srgbClr val="333399"/>
                </a:solidFill>
              </a:rPr>
              <a:t>نيستند. مگر در قالب عدد صحيح</a:t>
            </a:r>
            <a:r>
              <a:rPr lang="en-US" altLang="en-US" sz="2400" b="1">
                <a:solidFill>
                  <a:srgbClr val="333399"/>
                </a:solidFill>
              </a:rPr>
              <a:t> .</a:t>
            </a:r>
          </a:p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333399"/>
                </a:solidFill>
              </a:rPr>
              <a:t> </a:t>
            </a:r>
            <a:r>
              <a:rPr lang="ar-SA" altLang="en-US" sz="2400" b="1">
                <a:solidFill>
                  <a:srgbClr val="333399"/>
                </a:solidFill>
              </a:rPr>
              <a:t>برنامه را خواناتر مي كنند</a:t>
            </a:r>
            <a:r>
              <a:rPr lang="en-US" altLang="en-US" sz="2400" b="1">
                <a:solidFill>
                  <a:srgbClr val="333399"/>
                </a:solidFill>
              </a:rPr>
              <a:t> . </a:t>
            </a:r>
          </a:p>
        </p:txBody>
      </p:sp>
      <p:sp>
        <p:nvSpPr>
          <p:cNvPr id="7" name="Text Box 5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152400" y="5970588"/>
            <a:ext cx="8763000" cy="461962"/>
          </a:xfrm>
          <a:prstGeom prst="rect">
            <a:avLst/>
          </a:prstGeom>
          <a:solidFill>
            <a:schemeClr val="accent2"/>
          </a:solidFill>
          <a:ln w="9525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  <a:defRPr/>
            </a:pPr>
            <a:r>
              <a:rPr lang="en-US" altLang="en-US" sz="2400" dirty="0">
                <a:solidFill>
                  <a:schemeClr val="bg1">
                    <a:lumMod val="95000"/>
                  </a:schemeClr>
                </a:solidFill>
                <a:cs typeface="B Nazanin" panose="00000400000000000000" pitchFamily="2" charset="-78"/>
              </a:rPr>
              <a:t>weekday w=sat;     w = (weekday)(w+1);</a:t>
            </a:r>
          </a:p>
        </p:txBody>
      </p:sp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6376988" y="128588"/>
            <a:ext cx="2667000" cy="45720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/>
              <a:t>ساختارهاي خود ارجاع</a:t>
            </a:r>
            <a:r>
              <a:rPr lang="en-US" altLang="en-US" sz="2400" b="1" smtClean="0"/>
              <a:t> :</a:t>
            </a:r>
          </a:p>
        </p:txBody>
      </p:sp>
      <p:sp>
        <p:nvSpPr>
          <p:cNvPr id="27652" name="Text Box 3" descr="Bouquet"/>
          <p:cNvSpPr txBox="1">
            <a:spLocks noChangeArrowheads="1"/>
          </p:cNvSpPr>
          <p:nvPr/>
        </p:nvSpPr>
        <p:spPr bwMode="auto">
          <a:xfrm>
            <a:off x="304800" y="188913"/>
            <a:ext cx="3733800" cy="2236787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CCFF"/>
            </a:extrusionClr>
            <a:contourClr>
              <a:srgbClr val="FFFFFF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flatTx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800" b="1"/>
              <a:t>struct  student {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800" b="1"/>
              <a:t>      char  name[10] ;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800" b="1"/>
              <a:t>      float  avg ;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800" b="1"/>
              <a:t>      student  *next ;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800" b="1"/>
              <a:t>}  *st  ,  *head ;</a:t>
            </a:r>
          </a:p>
        </p:txBody>
      </p:sp>
      <p:sp>
        <p:nvSpPr>
          <p:cNvPr id="27653" name="Text Box 4" descr="Bouquet"/>
          <p:cNvSpPr txBox="1">
            <a:spLocks noChangeArrowheads="1"/>
          </p:cNvSpPr>
          <p:nvPr/>
        </p:nvSpPr>
        <p:spPr bwMode="auto">
          <a:xfrm>
            <a:off x="323850" y="3644900"/>
            <a:ext cx="3733800" cy="2236788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CCFF"/>
            </a:extrusionClr>
            <a:contourClr>
              <a:srgbClr val="FFFFFF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flatTx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800" b="1"/>
              <a:t>struct  node {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800" b="1"/>
              <a:t>      long  num ;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800" b="1"/>
              <a:t>      node  *next ;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800" b="1"/>
              <a:t>}  ;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800" b="1"/>
              <a:t>node  *list  ,  *head ;</a:t>
            </a:r>
          </a:p>
        </p:txBody>
      </p:sp>
      <p:grpSp>
        <p:nvGrpSpPr>
          <p:cNvPr id="27654" name="Group 24"/>
          <p:cNvGrpSpPr>
            <a:grpSpLocks/>
          </p:cNvGrpSpPr>
          <p:nvPr/>
        </p:nvGrpSpPr>
        <p:grpSpPr bwMode="auto">
          <a:xfrm>
            <a:off x="5334000" y="2855913"/>
            <a:ext cx="3429000" cy="609600"/>
            <a:chOff x="3408" y="2112"/>
            <a:chExt cx="2160" cy="384"/>
          </a:xfrm>
        </p:grpSpPr>
        <p:sp>
          <p:nvSpPr>
            <p:cNvPr id="27686" name="Rectangle 21"/>
            <p:cNvSpPr>
              <a:spLocks noChangeArrowheads="1"/>
            </p:cNvSpPr>
            <p:nvPr/>
          </p:nvSpPr>
          <p:spPr bwMode="auto">
            <a:xfrm>
              <a:off x="3408" y="2112"/>
              <a:ext cx="2160" cy="37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800"/>
            </a:p>
          </p:txBody>
        </p:sp>
        <p:sp>
          <p:nvSpPr>
            <p:cNvPr id="27687" name="Line 22"/>
            <p:cNvSpPr>
              <a:spLocks noChangeShapeType="1"/>
            </p:cNvSpPr>
            <p:nvPr/>
          </p:nvSpPr>
          <p:spPr bwMode="auto">
            <a:xfrm>
              <a:off x="5232" y="211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88" name="Line 23"/>
            <p:cNvSpPr>
              <a:spLocks noChangeShapeType="1"/>
            </p:cNvSpPr>
            <p:nvPr/>
          </p:nvSpPr>
          <p:spPr bwMode="auto">
            <a:xfrm>
              <a:off x="4656" y="211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7655" name="Group 34"/>
          <p:cNvGrpSpPr>
            <a:grpSpLocks/>
          </p:cNvGrpSpPr>
          <p:nvPr/>
        </p:nvGrpSpPr>
        <p:grpSpPr bwMode="auto">
          <a:xfrm>
            <a:off x="304800" y="2349500"/>
            <a:ext cx="609600" cy="1057275"/>
            <a:chOff x="192" y="1824"/>
            <a:chExt cx="384" cy="666"/>
          </a:xfrm>
        </p:grpSpPr>
        <p:sp>
          <p:nvSpPr>
            <p:cNvPr id="27684" name="Rectangle 17"/>
            <p:cNvSpPr>
              <a:spLocks noChangeArrowheads="1"/>
            </p:cNvSpPr>
            <p:nvPr/>
          </p:nvSpPr>
          <p:spPr bwMode="auto">
            <a:xfrm>
              <a:off x="192" y="2112"/>
              <a:ext cx="336" cy="37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800"/>
            </a:p>
          </p:txBody>
        </p:sp>
        <p:sp>
          <p:nvSpPr>
            <p:cNvPr id="27685" name="Text Box 29"/>
            <p:cNvSpPr txBox="1">
              <a:spLocks noChangeArrowheads="1"/>
            </p:cNvSpPr>
            <p:nvPr/>
          </p:nvSpPr>
          <p:spPr bwMode="auto">
            <a:xfrm>
              <a:off x="240" y="1824"/>
              <a:ext cx="336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800"/>
                <a:t>st</a:t>
              </a:r>
            </a:p>
          </p:txBody>
        </p:sp>
      </p:grpSp>
      <p:grpSp>
        <p:nvGrpSpPr>
          <p:cNvPr id="27656" name="Group 33"/>
          <p:cNvGrpSpPr>
            <a:grpSpLocks/>
          </p:cNvGrpSpPr>
          <p:nvPr/>
        </p:nvGrpSpPr>
        <p:grpSpPr bwMode="auto">
          <a:xfrm>
            <a:off x="1403350" y="2378075"/>
            <a:ext cx="3733800" cy="1057275"/>
            <a:chOff x="864" y="1824"/>
            <a:chExt cx="2352" cy="666"/>
          </a:xfrm>
        </p:grpSpPr>
        <p:grpSp>
          <p:nvGrpSpPr>
            <p:cNvPr id="27679" name="Group 25"/>
            <p:cNvGrpSpPr>
              <a:grpSpLocks/>
            </p:cNvGrpSpPr>
            <p:nvPr/>
          </p:nvGrpSpPr>
          <p:grpSpPr bwMode="auto">
            <a:xfrm>
              <a:off x="864" y="2106"/>
              <a:ext cx="2160" cy="384"/>
              <a:chOff x="3408" y="2112"/>
              <a:chExt cx="2160" cy="384"/>
            </a:xfrm>
          </p:grpSpPr>
          <p:sp>
            <p:nvSpPr>
              <p:cNvPr id="27681" name="Rectangle 26"/>
              <p:cNvSpPr>
                <a:spLocks noChangeArrowheads="1"/>
              </p:cNvSpPr>
              <p:nvPr/>
            </p:nvSpPr>
            <p:spPr bwMode="auto">
              <a:xfrm>
                <a:off x="3408" y="2112"/>
                <a:ext cx="2160" cy="37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r" rtl="1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r" rtl="1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r" rtl="1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r" rtl="1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r" rtl="1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800"/>
              </a:p>
            </p:txBody>
          </p:sp>
          <p:sp>
            <p:nvSpPr>
              <p:cNvPr id="27682" name="Line 27"/>
              <p:cNvSpPr>
                <a:spLocks noChangeShapeType="1"/>
              </p:cNvSpPr>
              <p:nvPr/>
            </p:nvSpPr>
            <p:spPr bwMode="auto">
              <a:xfrm>
                <a:off x="5232" y="2112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83" name="Line 28"/>
              <p:cNvSpPr>
                <a:spLocks noChangeShapeType="1"/>
              </p:cNvSpPr>
              <p:nvPr/>
            </p:nvSpPr>
            <p:spPr bwMode="auto">
              <a:xfrm>
                <a:off x="4656" y="2112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7680" name="Text Box 30"/>
            <p:cNvSpPr txBox="1">
              <a:spLocks noChangeArrowheads="1"/>
            </p:cNvSpPr>
            <p:nvPr/>
          </p:nvSpPr>
          <p:spPr bwMode="auto">
            <a:xfrm>
              <a:off x="2592" y="1824"/>
              <a:ext cx="62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800"/>
                <a:t>next</a:t>
              </a:r>
            </a:p>
          </p:txBody>
        </p:sp>
      </p:grpSp>
      <p:sp>
        <p:nvSpPr>
          <p:cNvPr id="27657" name="Line 31"/>
          <p:cNvSpPr>
            <a:spLocks noChangeShapeType="1"/>
          </p:cNvSpPr>
          <p:nvPr/>
        </p:nvSpPr>
        <p:spPr bwMode="auto">
          <a:xfrm>
            <a:off x="609600" y="3160713"/>
            <a:ext cx="762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658" name="Line 32"/>
          <p:cNvSpPr>
            <a:spLocks noChangeShapeType="1"/>
          </p:cNvSpPr>
          <p:nvPr/>
        </p:nvSpPr>
        <p:spPr bwMode="auto">
          <a:xfrm>
            <a:off x="4572000" y="3160713"/>
            <a:ext cx="762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659" name="Rectangle 40"/>
          <p:cNvSpPr>
            <a:spLocks noChangeArrowheads="1"/>
          </p:cNvSpPr>
          <p:nvPr/>
        </p:nvSpPr>
        <p:spPr bwMode="auto">
          <a:xfrm>
            <a:off x="323850" y="6215063"/>
            <a:ext cx="588963" cy="5699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800"/>
          </a:p>
        </p:txBody>
      </p:sp>
      <p:grpSp>
        <p:nvGrpSpPr>
          <p:cNvPr id="27660" name="Group 51"/>
          <p:cNvGrpSpPr>
            <a:grpSpLocks/>
          </p:cNvGrpSpPr>
          <p:nvPr/>
        </p:nvGrpSpPr>
        <p:grpSpPr bwMode="auto">
          <a:xfrm>
            <a:off x="1422400" y="5838825"/>
            <a:ext cx="1979613" cy="965200"/>
            <a:chOff x="896" y="3678"/>
            <a:chExt cx="1247" cy="608"/>
          </a:xfrm>
        </p:grpSpPr>
        <p:sp>
          <p:nvSpPr>
            <p:cNvPr id="27676" name="Rectangle 44"/>
            <p:cNvSpPr>
              <a:spLocks noChangeArrowheads="1"/>
            </p:cNvSpPr>
            <p:nvPr/>
          </p:nvSpPr>
          <p:spPr bwMode="auto">
            <a:xfrm>
              <a:off x="896" y="3908"/>
              <a:ext cx="1213" cy="37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800"/>
            </a:p>
          </p:txBody>
        </p:sp>
        <p:sp>
          <p:nvSpPr>
            <p:cNvPr id="27677" name="Line 45"/>
            <p:cNvSpPr>
              <a:spLocks noChangeShapeType="1"/>
            </p:cNvSpPr>
            <p:nvPr/>
          </p:nvSpPr>
          <p:spPr bwMode="auto">
            <a:xfrm>
              <a:off x="1746" y="3908"/>
              <a:ext cx="0" cy="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78" name="Text Box 47"/>
            <p:cNvSpPr txBox="1">
              <a:spLocks noChangeArrowheads="1"/>
            </p:cNvSpPr>
            <p:nvPr/>
          </p:nvSpPr>
          <p:spPr bwMode="auto">
            <a:xfrm>
              <a:off x="1701" y="3678"/>
              <a:ext cx="442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rtl="0">
                <a:spcBef>
                  <a:spcPct val="50000"/>
                </a:spcBef>
                <a:buFontTx/>
                <a:buNone/>
              </a:pPr>
              <a:r>
                <a:rPr lang="en-US" altLang="en-US" sz="2800"/>
                <a:t>next</a:t>
              </a:r>
            </a:p>
          </p:txBody>
        </p:sp>
      </p:grpSp>
      <p:sp>
        <p:nvSpPr>
          <p:cNvPr id="27661" name="Line 48"/>
          <p:cNvSpPr>
            <a:spLocks noChangeShapeType="1"/>
          </p:cNvSpPr>
          <p:nvPr/>
        </p:nvSpPr>
        <p:spPr bwMode="auto">
          <a:xfrm>
            <a:off x="628650" y="6467475"/>
            <a:ext cx="762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662" name="Line 49"/>
          <p:cNvSpPr>
            <a:spLocks noChangeShapeType="1"/>
          </p:cNvSpPr>
          <p:nvPr/>
        </p:nvSpPr>
        <p:spPr bwMode="auto">
          <a:xfrm>
            <a:off x="3132138" y="6524625"/>
            <a:ext cx="762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663" name="Text Box 50"/>
          <p:cNvSpPr txBox="1">
            <a:spLocks noChangeArrowheads="1"/>
          </p:cNvSpPr>
          <p:nvPr/>
        </p:nvSpPr>
        <p:spPr bwMode="auto">
          <a:xfrm>
            <a:off x="260350" y="5843588"/>
            <a:ext cx="701675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rtl="0">
              <a:spcBef>
                <a:spcPct val="50000"/>
              </a:spcBef>
              <a:buFontTx/>
              <a:buNone/>
            </a:pPr>
            <a:r>
              <a:rPr lang="en-US" altLang="en-US" sz="2800"/>
              <a:t>head</a:t>
            </a:r>
          </a:p>
        </p:txBody>
      </p:sp>
      <p:grpSp>
        <p:nvGrpSpPr>
          <p:cNvPr id="27664" name="Group 52"/>
          <p:cNvGrpSpPr>
            <a:grpSpLocks/>
          </p:cNvGrpSpPr>
          <p:nvPr/>
        </p:nvGrpSpPr>
        <p:grpSpPr bwMode="auto">
          <a:xfrm>
            <a:off x="3924300" y="5843588"/>
            <a:ext cx="1979613" cy="965200"/>
            <a:chOff x="896" y="3678"/>
            <a:chExt cx="1247" cy="608"/>
          </a:xfrm>
        </p:grpSpPr>
        <p:sp>
          <p:nvSpPr>
            <p:cNvPr id="27673" name="Rectangle 53"/>
            <p:cNvSpPr>
              <a:spLocks noChangeArrowheads="1"/>
            </p:cNvSpPr>
            <p:nvPr/>
          </p:nvSpPr>
          <p:spPr bwMode="auto">
            <a:xfrm>
              <a:off x="896" y="3908"/>
              <a:ext cx="1213" cy="37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800"/>
            </a:p>
          </p:txBody>
        </p:sp>
        <p:sp>
          <p:nvSpPr>
            <p:cNvPr id="27674" name="Line 54"/>
            <p:cNvSpPr>
              <a:spLocks noChangeShapeType="1"/>
            </p:cNvSpPr>
            <p:nvPr/>
          </p:nvSpPr>
          <p:spPr bwMode="auto">
            <a:xfrm>
              <a:off x="1746" y="3908"/>
              <a:ext cx="0" cy="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75" name="Text Box 55"/>
            <p:cNvSpPr txBox="1">
              <a:spLocks noChangeArrowheads="1"/>
            </p:cNvSpPr>
            <p:nvPr/>
          </p:nvSpPr>
          <p:spPr bwMode="auto">
            <a:xfrm>
              <a:off x="1701" y="3678"/>
              <a:ext cx="442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rtl="0">
                <a:spcBef>
                  <a:spcPct val="50000"/>
                </a:spcBef>
                <a:buFontTx/>
                <a:buNone/>
              </a:pPr>
              <a:r>
                <a:rPr lang="en-US" altLang="en-US" sz="2800"/>
                <a:t>next</a:t>
              </a:r>
            </a:p>
          </p:txBody>
        </p:sp>
      </p:grpSp>
      <p:grpSp>
        <p:nvGrpSpPr>
          <p:cNvPr id="27665" name="Group 56"/>
          <p:cNvGrpSpPr>
            <a:grpSpLocks/>
          </p:cNvGrpSpPr>
          <p:nvPr/>
        </p:nvGrpSpPr>
        <p:grpSpPr bwMode="auto">
          <a:xfrm>
            <a:off x="6408738" y="5854700"/>
            <a:ext cx="1979612" cy="965200"/>
            <a:chOff x="896" y="3678"/>
            <a:chExt cx="1247" cy="608"/>
          </a:xfrm>
        </p:grpSpPr>
        <p:sp>
          <p:nvSpPr>
            <p:cNvPr id="27670" name="Rectangle 57"/>
            <p:cNvSpPr>
              <a:spLocks noChangeArrowheads="1"/>
            </p:cNvSpPr>
            <p:nvPr/>
          </p:nvSpPr>
          <p:spPr bwMode="auto">
            <a:xfrm>
              <a:off x="896" y="3908"/>
              <a:ext cx="1213" cy="37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800"/>
            </a:p>
          </p:txBody>
        </p:sp>
        <p:sp>
          <p:nvSpPr>
            <p:cNvPr id="27671" name="Line 58"/>
            <p:cNvSpPr>
              <a:spLocks noChangeShapeType="1"/>
            </p:cNvSpPr>
            <p:nvPr/>
          </p:nvSpPr>
          <p:spPr bwMode="auto">
            <a:xfrm>
              <a:off x="1746" y="3908"/>
              <a:ext cx="0" cy="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72" name="Text Box 59"/>
            <p:cNvSpPr txBox="1">
              <a:spLocks noChangeArrowheads="1"/>
            </p:cNvSpPr>
            <p:nvPr/>
          </p:nvSpPr>
          <p:spPr bwMode="auto">
            <a:xfrm>
              <a:off x="1701" y="3678"/>
              <a:ext cx="442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rtl="0">
                <a:spcBef>
                  <a:spcPct val="50000"/>
                </a:spcBef>
                <a:buFontTx/>
                <a:buNone/>
              </a:pPr>
              <a:r>
                <a:rPr lang="en-US" altLang="en-US" sz="2800"/>
                <a:t>next</a:t>
              </a:r>
            </a:p>
          </p:txBody>
        </p:sp>
      </p:grpSp>
      <p:sp>
        <p:nvSpPr>
          <p:cNvPr id="27666" name="Line 60"/>
          <p:cNvSpPr>
            <a:spLocks noChangeShapeType="1"/>
          </p:cNvSpPr>
          <p:nvPr/>
        </p:nvSpPr>
        <p:spPr bwMode="auto">
          <a:xfrm>
            <a:off x="5610225" y="6524625"/>
            <a:ext cx="762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667" name="Line 61"/>
          <p:cNvSpPr>
            <a:spLocks noChangeShapeType="1"/>
          </p:cNvSpPr>
          <p:nvPr/>
        </p:nvSpPr>
        <p:spPr bwMode="auto">
          <a:xfrm flipV="1">
            <a:off x="8027988" y="6524625"/>
            <a:ext cx="7302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668" name="Text Box 62"/>
          <p:cNvSpPr txBox="1">
            <a:spLocks noChangeArrowheads="1"/>
          </p:cNvSpPr>
          <p:nvPr/>
        </p:nvSpPr>
        <p:spPr bwMode="auto">
          <a:xfrm>
            <a:off x="6318250" y="5445125"/>
            <a:ext cx="70167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rtl="0">
              <a:spcBef>
                <a:spcPct val="50000"/>
              </a:spcBef>
              <a:buFontTx/>
              <a:buNone/>
            </a:pPr>
            <a:r>
              <a:rPr lang="en-US" altLang="en-US" sz="2800"/>
              <a:t>list</a:t>
            </a:r>
          </a:p>
        </p:txBody>
      </p:sp>
      <p:sp>
        <p:nvSpPr>
          <p:cNvPr id="27669" name="Line 63"/>
          <p:cNvSpPr>
            <a:spLocks noChangeShapeType="1"/>
          </p:cNvSpPr>
          <p:nvPr/>
        </p:nvSpPr>
        <p:spPr bwMode="auto">
          <a:xfrm>
            <a:off x="6661150" y="5878513"/>
            <a:ext cx="21590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76200" y="381000"/>
            <a:ext cx="8991600" cy="63373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  <a:latin typeface="Courier New" panose="02070309020205020404" pitchFamily="49" charset="0"/>
              </a:rPr>
              <a:t>struct node 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  <a:latin typeface="Courier New" panose="02070309020205020404" pitchFamily="49" charset="0"/>
              </a:rPr>
              <a:t>     float avg;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  <a:latin typeface="Courier New" panose="02070309020205020404" pitchFamily="49" charset="0"/>
              </a:rPr>
              <a:t>     node *next 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  <a:latin typeface="Courier New" panose="02070309020205020404" pitchFamily="49" charset="0"/>
              </a:rPr>
              <a:t>} *list , *head 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  <a:latin typeface="Courier New" panose="02070309020205020404" pitchFamily="49" charset="0"/>
              </a:rPr>
              <a:t>const l = sizeof (node) 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  <a:latin typeface="Courier New" panose="02070309020205020404" pitchFamily="49" charset="0"/>
              </a:rPr>
              <a:t>void add_list(float n)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  <a:latin typeface="Courier New" panose="02070309020205020404" pitchFamily="49" charset="0"/>
              </a:rPr>
              <a:t>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  <a:latin typeface="Courier New" panose="02070309020205020404" pitchFamily="49" charset="0"/>
              </a:rPr>
              <a:t>  if (!head)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  <a:latin typeface="Courier New" panose="02070309020205020404" pitchFamily="49" charset="0"/>
              </a:rPr>
              <a:t>      head=list=(node *)malloc(l);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  <a:latin typeface="Courier New" panose="02070309020205020404" pitchFamily="49" charset="0"/>
              </a:rPr>
              <a:t>    else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  <a:latin typeface="Courier New" panose="02070309020205020404" pitchFamily="49" charset="0"/>
              </a:rPr>
              <a:t>      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  <a:latin typeface="Courier New" panose="02070309020205020404" pitchFamily="49" charset="0"/>
              </a:rPr>
              <a:t>       list-&gt;next=(node *)malloc(l);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  <a:latin typeface="Courier New" panose="02070309020205020404" pitchFamily="49" charset="0"/>
              </a:rPr>
              <a:t>	  list = list-&gt;next 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  <a:latin typeface="Courier New" panose="02070309020205020404" pitchFamily="49" charset="0"/>
              </a:rPr>
              <a:t>      }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  <a:latin typeface="Courier New" panose="02070309020205020404" pitchFamily="49" charset="0"/>
              </a:rPr>
              <a:t>  list-&gt;avg = n 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  <a:latin typeface="Courier New" panose="02070309020205020404" pitchFamily="49" charset="0"/>
              </a:rPr>
              <a:t>  list-&gt;next = NULL 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  <a:latin typeface="Courier New" panose="02070309020205020404" pitchFamily="49" charset="0"/>
              </a:rPr>
              <a:t>}</a:t>
            </a:r>
            <a:endParaRPr lang="en-US" altLang="en-US" sz="2800">
              <a:solidFill>
                <a:schemeClr val="bg1"/>
              </a:solidFill>
            </a:endParaRPr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title"/>
          </p:nvPr>
        </p:nvSpPr>
        <p:spPr>
          <a:xfrm>
            <a:off x="5153025" y="128588"/>
            <a:ext cx="3886200" cy="457200"/>
          </a:xfrm>
          <a:solidFill>
            <a:schemeClr val="hlink"/>
          </a:solidFill>
          <a:ln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en-US" altLang="en-US" sz="2400" b="1" smtClean="0"/>
              <a:t> </a:t>
            </a:r>
            <a:r>
              <a:rPr lang="ar-SA" altLang="en-US" sz="2400" b="1" smtClean="0"/>
              <a:t>ليست پيوندي</a:t>
            </a:r>
            <a:r>
              <a:rPr lang="en-US" altLang="en-US" sz="2400" b="1" smtClean="0"/>
              <a:t> ( Linked List ) </a:t>
            </a:r>
            <a:r>
              <a:rPr lang="fa-IR" altLang="en-US" sz="2400" b="1" smtClean="0"/>
              <a:t>:</a:t>
            </a:r>
            <a:endParaRPr lang="en-US" altLang="en-US" sz="2400" b="1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3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2"/>
          <p:cNvSpPr txBox="1">
            <a:spLocks noChangeArrowheads="1"/>
          </p:cNvSpPr>
          <p:nvPr/>
        </p:nvSpPr>
        <p:spPr bwMode="auto">
          <a:xfrm>
            <a:off x="76200" y="85725"/>
            <a:ext cx="8991600" cy="6702425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chemeClr val="bg1"/>
                </a:solidFill>
                <a:latin typeface="Courier New" panose="02070309020205020404" pitchFamily="49" charset="0"/>
              </a:rPr>
              <a:t>void </a:t>
            </a:r>
            <a:r>
              <a:rPr lang="en-US" altLang="en-US" sz="2400" b="1" dirty="0" err="1">
                <a:solidFill>
                  <a:schemeClr val="bg1"/>
                </a:solidFill>
                <a:latin typeface="Courier New" panose="02070309020205020404" pitchFamily="49" charset="0"/>
              </a:rPr>
              <a:t>write_list</a:t>
            </a:r>
            <a:r>
              <a:rPr lang="en-US" altLang="en-US" sz="2400" b="1" dirty="0">
                <a:solidFill>
                  <a:schemeClr val="bg1"/>
                </a:solidFill>
                <a:latin typeface="Courier New" panose="02070309020205020404" pitchFamily="49" charset="0"/>
              </a:rPr>
              <a:t>()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chemeClr val="bg1"/>
                </a:solidFill>
                <a:latin typeface="Courier New" panose="02070309020205020404" pitchFamily="49" charset="0"/>
              </a:rPr>
              <a:t>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chemeClr val="bg1"/>
                </a:solidFill>
                <a:latin typeface="Courier New" panose="02070309020205020404" pitchFamily="49" charset="0"/>
              </a:rPr>
              <a:t>   while ( list != NULL 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chemeClr val="bg1"/>
                </a:solidFill>
                <a:latin typeface="Courier New" panose="02070309020205020404" pitchFamily="49" charset="0"/>
              </a:rPr>
              <a:t>     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chemeClr val="bg1"/>
                </a:solidFill>
                <a:latin typeface="Courier New" panose="02070309020205020404" pitchFamily="49" charset="0"/>
              </a:rPr>
              <a:t>	   </a:t>
            </a:r>
            <a:r>
              <a:rPr lang="en-US" altLang="en-US" sz="2400" b="1" dirty="0" err="1">
                <a:solidFill>
                  <a:schemeClr val="bg1"/>
                </a:solidFill>
                <a:latin typeface="Courier New" panose="02070309020205020404" pitchFamily="49" charset="0"/>
              </a:rPr>
              <a:t>printf</a:t>
            </a:r>
            <a:r>
              <a:rPr lang="en-US" altLang="en-US" sz="2400" b="1" dirty="0">
                <a:solidFill>
                  <a:schemeClr val="bg1"/>
                </a:solidFill>
                <a:latin typeface="Courier New" panose="02070309020205020404" pitchFamily="49" charset="0"/>
              </a:rPr>
              <a:t>("%5.2f ",list-&gt;</a:t>
            </a:r>
            <a:r>
              <a:rPr lang="en-US" altLang="en-US" sz="2400" b="1" dirty="0" err="1">
                <a:solidFill>
                  <a:schemeClr val="bg1"/>
                </a:solidFill>
                <a:latin typeface="Courier New" panose="02070309020205020404" pitchFamily="49" charset="0"/>
              </a:rPr>
              <a:t>avg</a:t>
            </a:r>
            <a:r>
              <a:rPr lang="en-US" altLang="en-US" sz="2400" b="1" dirty="0">
                <a:solidFill>
                  <a:schemeClr val="bg1"/>
                </a:solidFill>
                <a:latin typeface="Courier New" panose="02070309020205020404" pitchFamily="49" charset="0"/>
              </a:rPr>
              <a:t>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chemeClr val="bg1"/>
                </a:solidFill>
                <a:latin typeface="Courier New" panose="02070309020205020404" pitchFamily="49" charset="0"/>
              </a:rPr>
              <a:t>	   list = list-&gt;next;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chemeClr val="bg1"/>
                </a:solidFill>
                <a:latin typeface="Courier New" panose="02070309020205020404" pitchFamily="49" charset="0"/>
              </a:rPr>
              <a:t>     }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chemeClr val="bg1"/>
                </a:solidFill>
                <a:latin typeface="Courier New" panose="02070309020205020404" pitchFamily="49" charset="0"/>
              </a:rPr>
              <a:t>}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chemeClr val="bg1"/>
                </a:solidFill>
                <a:latin typeface="Courier New" panose="02070309020205020404" pitchFamily="49" charset="0"/>
              </a:rPr>
              <a:t>void main()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chemeClr val="bg1"/>
                </a:solidFill>
                <a:latin typeface="Courier New" panose="02070309020205020404" pitchFamily="49" charset="0"/>
              </a:rPr>
              <a:t>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chemeClr val="bg1"/>
                </a:solidFill>
                <a:latin typeface="Courier New" panose="02070309020205020404" pitchFamily="49" charset="0"/>
              </a:rPr>
              <a:t>   head = NULL 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chemeClr val="bg1"/>
                </a:solidFill>
                <a:latin typeface="Courier New" panose="02070309020205020404" pitchFamily="49" charset="0"/>
              </a:rPr>
              <a:t>   float n;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chemeClr val="bg1"/>
                </a:solidFill>
                <a:latin typeface="Courier New" panose="02070309020205020404" pitchFamily="49" charset="0"/>
              </a:rPr>
              <a:t>   do 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chemeClr val="bg1"/>
                </a:solidFill>
                <a:latin typeface="Courier New" panose="02070309020205020404" pitchFamily="49" charset="0"/>
              </a:rPr>
              <a:t>      </a:t>
            </a:r>
            <a:r>
              <a:rPr lang="en-US" altLang="en-US" sz="2400" b="1" dirty="0" err="1">
                <a:solidFill>
                  <a:schemeClr val="bg1"/>
                </a:solidFill>
                <a:latin typeface="Courier New" panose="02070309020205020404" pitchFamily="49" charset="0"/>
              </a:rPr>
              <a:t>scanf</a:t>
            </a:r>
            <a:r>
              <a:rPr lang="en-US" altLang="en-US" sz="2400" b="1" dirty="0">
                <a:solidFill>
                  <a:schemeClr val="bg1"/>
                </a:solidFill>
                <a:latin typeface="Courier New" panose="02070309020205020404" pitchFamily="49" charset="0"/>
              </a:rPr>
              <a:t>("%</a:t>
            </a:r>
            <a:r>
              <a:rPr lang="en-US" altLang="en-US" sz="2400" b="1" dirty="0" err="1">
                <a:solidFill>
                  <a:schemeClr val="bg1"/>
                </a:solidFill>
                <a:latin typeface="Courier New" panose="02070309020205020404" pitchFamily="49" charset="0"/>
              </a:rPr>
              <a:t>f",&amp;n</a:t>
            </a:r>
            <a:r>
              <a:rPr lang="en-US" altLang="en-US" sz="2400" b="1" dirty="0">
                <a:solidFill>
                  <a:schemeClr val="bg1"/>
                </a:solidFill>
                <a:latin typeface="Courier New" panose="02070309020205020404" pitchFamily="49" charset="0"/>
              </a:rPr>
              <a:t>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chemeClr val="bg1"/>
                </a:solidFill>
                <a:latin typeface="Courier New" panose="02070309020205020404" pitchFamily="49" charset="0"/>
              </a:rPr>
              <a:t>      if ( n != 0 ) 	</a:t>
            </a:r>
            <a:r>
              <a:rPr lang="en-US" altLang="en-US" sz="2400" b="1" dirty="0" err="1">
                <a:solidFill>
                  <a:schemeClr val="bg1"/>
                </a:solidFill>
                <a:latin typeface="Courier New" panose="02070309020205020404" pitchFamily="49" charset="0"/>
              </a:rPr>
              <a:t>add_list</a:t>
            </a:r>
            <a:r>
              <a:rPr lang="en-US" altLang="en-US" sz="2400" b="1" dirty="0">
                <a:solidFill>
                  <a:schemeClr val="bg1"/>
                </a:solidFill>
                <a:latin typeface="Courier New" panose="02070309020205020404" pitchFamily="49" charset="0"/>
              </a:rPr>
              <a:t>(n);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chemeClr val="bg1"/>
                </a:solidFill>
                <a:latin typeface="Courier New" panose="02070309020205020404" pitchFamily="49" charset="0"/>
              </a:rPr>
              <a:t>   } while ( n != 0 ) 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chemeClr val="bg1"/>
                </a:solidFill>
                <a:latin typeface="Courier New" panose="02070309020205020404" pitchFamily="49" charset="0"/>
              </a:rPr>
              <a:t>   list = head ; </a:t>
            </a:r>
            <a:r>
              <a:rPr lang="en-US" altLang="en-US" sz="2400" b="1" dirty="0" err="1">
                <a:solidFill>
                  <a:schemeClr val="bg1"/>
                </a:solidFill>
                <a:latin typeface="Courier New" panose="02070309020205020404" pitchFamily="49" charset="0"/>
              </a:rPr>
              <a:t>write_list</a:t>
            </a:r>
            <a:r>
              <a:rPr lang="en-US" altLang="en-US" sz="2400" b="1" dirty="0">
                <a:solidFill>
                  <a:schemeClr val="bg1"/>
                </a:solidFill>
                <a:latin typeface="Courier New" panose="02070309020205020404" pitchFamily="49" charset="0"/>
              </a:rPr>
              <a:t>();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chemeClr val="bg1"/>
                </a:solidFill>
                <a:latin typeface="Courier New" panose="02070309020205020404" pitchFamily="49" charset="0"/>
              </a:rPr>
              <a:t>}</a:t>
            </a:r>
            <a:endParaRPr lang="en-US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1054017"/>
              </p:ext>
            </p:extLst>
          </p:nvPr>
        </p:nvGraphicFramePr>
        <p:xfrm>
          <a:off x="92672" y="2060848"/>
          <a:ext cx="8991600" cy="3017546"/>
        </p:xfrm>
        <a:graphic>
          <a:graphicData uri="http://schemas.openxmlformats.org/drawingml/2006/table">
            <a:tbl>
              <a:tblPr rtl="1" firstRow="1" firstCol="1" bandRow="1">
                <a:tableStyleId>{21E4AEA4-8DFA-4A89-87EB-49C32662AFE0}</a:tableStyleId>
              </a:tblPr>
              <a:tblGrid>
                <a:gridCol w="546130"/>
                <a:gridCol w="8445470"/>
              </a:tblGrid>
              <a:tr h="365778"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Titr" panose="00000700000000000000" pitchFamily="2" charset="-78"/>
                        </a:rPr>
                        <a:t>تمرینات</a:t>
                      </a:r>
                      <a:endParaRPr lang="en-US" sz="1800" dirty="0">
                        <a:cs typeface="B Titr" panose="00000700000000000000" pitchFamily="2" charset="-78"/>
                      </a:endParaRPr>
                    </a:p>
                  </a:txBody>
                  <a:tcPr marT="45722" marB="45722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68706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86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تابعی بنویسید که در لیست پیوندی با ساختار زیر، عددی را به عنوان پارامتر ورودی  دریافت و ند جدیدی به لیست اضافه نماید، طوری که عناصر لیست مرتب شده باشد. ( 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start 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نمایانگر اولین عضو لیست است )</a:t>
                      </a:r>
                    </a:p>
                    <a:p>
                      <a:pPr algn="l" rtl="0"/>
                      <a:r>
                        <a:rPr lang="en-US" sz="1800" dirty="0" err="1" smtClean="0">
                          <a:cs typeface="B Nazanin" panose="00000400000000000000" pitchFamily="2" charset="-78"/>
                        </a:rPr>
                        <a:t>struct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  node {</a:t>
                      </a:r>
                    </a:p>
                    <a:p>
                      <a:pPr lvl="1" algn="l" rtl="0"/>
                      <a:r>
                        <a:rPr lang="en-US" sz="1800" dirty="0" err="1" smtClean="0">
                          <a:cs typeface="B Nazanin" panose="00000400000000000000" pitchFamily="2" charset="-78"/>
                        </a:rPr>
                        <a:t>int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 data;</a:t>
                      </a:r>
                    </a:p>
                    <a:p>
                      <a:pPr lvl="1" algn="l" rtl="0"/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node *next;</a:t>
                      </a:r>
                    </a:p>
                    <a:p>
                      <a:pPr algn="l" rtl="0"/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}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/>
                </a:tc>
              </a:tr>
              <a:tr h="68706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87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برنامه ای بنویسید که مشخصات دانشجویان شامل شماره دانشجوئی و نام دانشجو را دریافت کرده و در یک لیست پیوندی بریزد. ورود صفر برای شماره دانشجوئی ، پایان ورود داده است. سپس نام دانشجوئی را دریافت و سایر مشخصاتش را بنویسید.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12899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7308850" y="117475"/>
            <a:ext cx="1725613" cy="431800"/>
          </a:xfrm>
          <a:solidFill>
            <a:schemeClr val="hlink"/>
          </a:solidFill>
          <a:ln cap="flat" algn="ctr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fa-IR" altLang="en-US" sz="2400" b="1" smtClean="0">
                <a:cs typeface="Times New Roman" panose="02020603050405020304" pitchFamily="18" charset="0"/>
              </a:rPr>
              <a:t>کلاس </a:t>
            </a:r>
            <a:r>
              <a:rPr lang="en-US" altLang="en-US" sz="2400" b="1" smtClean="0">
                <a:cs typeface="Times New Roman" panose="02020603050405020304" pitchFamily="18" charset="0"/>
              </a:rPr>
              <a:t>Class</a:t>
            </a:r>
            <a:r>
              <a:rPr lang="fa-IR" altLang="en-US" sz="2400" b="1" smtClean="0">
                <a:cs typeface="Times New Roman" panose="02020603050405020304" pitchFamily="18" charset="0"/>
              </a:rPr>
              <a:t> :</a:t>
            </a:r>
            <a:endParaRPr lang="en-US" altLang="en-US" sz="2400" b="1" smtClean="0">
              <a:cs typeface="Times New Roman" panose="02020603050405020304" pitchFamily="18" charset="0"/>
            </a:endParaRP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42875" y="765175"/>
            <a:ext cx="8893175" cy="5040313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rgbClr val="DDDDDD"/>
              </a:gs>
            </a:gsLst>
            <a:lin ang="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/>
              <a:t>Syntax :</a:t>
            </a:r>
          </a:p>
          <a:p>
            <a:pPr algn="l" rtl="0">
              <a:spcBef>
                <a:spcPct val="0"/>
              </a:spcBef>
              <a:buFontTx/>
              <a:buNone/>
            </a:pPr>
            <a:endParaRPr lang="en-US" altLang="en-US" sz="2800" b="1"/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6699"/>
                </a:solidFill>
              </a:rPr>
              <a:t>class classname [:baselist] 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6699"/>
                </a:solidFill>
              </a:rPr>
              <a:t>	 member list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6699"/>
                </a:solidFill>
              </a:rPr>
              <a:t> }</a:t>
            </a:r>
          </a:p>
          <a:p>
            <a:pPr algn="l" rtl="0">
              <a:spcBef>
                <a:spcPct val="0"/>
              </a:spcBef>
              <a:buFontTx/>
              <a:buNone/>
            </a:pPr>
            <a:endParaRPr lang="en-US" altLang="en-US" sz="2800" b="1">
              <a:solidFill>
                <a:srgbClr val="006699"/>
              </a:solidFill>
            </a:endParaRP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6699"/>
                </a:solidFill>
              </a:rPr>
              <a:t>&lt;classname&gt;</a:t>
            </a:r>
            <a:r>
              <a:rPr lang="en-US" altLang="en-US" sz="2400" b="1"/>
              <a:t> 	can be any name unique within its scope.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6699"/>
                </a:solidFill>
              </a:rPr>
              <a:t>&lt;baselist&gt;</a:t>
            </a:r>
            <a:r>
              <a:rPr lang="en-US" altLang="en-US" sz="2400" b="1"/>
              <a:t> 	lists the base class(es) that this class derives from. 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6699"/>
                </a:solidFill>
              </a:rPr>
              <a:t>&lt;baselist&gt;</a:t>
            </a:r>
            <a:r>
              <a:rPr lang="en-US" altLang="en-US" sz="2400" b="1"/>
              <a:t> 	is optional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6699"/>
                </a:solidFill>
              </a:rPr>
              <a:t>&lt;member list&gt;</a:t>
            </a:r>
            <a:r>
              <a:rPr lang="en-US" altLang="en-US" sz="2400" b="1"/>
              <a:t> declares the class's data members and member functions.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3363" y="0"/>
            <a:ext cx="8675687" cy="6835775"/>
          </a:xfrm>
          <a:solidFill>
            <a:schemeClr val="accent2"/>
          </a:solidFill>
          <a:ln w="38100" cap="flat" cmpd="dbl" algn="ctr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  <a:cs typeface="Times New Roman" panose="02020603050405020304" pitchFamily="18" charset="0"/>
              </a:rPr>
              <a:t>#include &lt;iostream.h&gt;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  <a:cs typeface="Times New Roman" panose="02020603050405020304" pitchFamily="18" charset="0"/>
              </a:rPr>
              <a:t>class circle {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  <a:cs typeface="Times New Roman" panose="02020603050405020304" pitchFamily="18" charset="0"/>
              </a:rPr>
              <a:t>     private :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  <a:cs typeface="Times New Roman" panose="02020603050405020304" pitchFamily="18" charset="0"/>
              </a:rPr>
              <a:t>	float radius;		</a:t>
            </a:r>
            <a:r>
              <a:rPr lang="en-US" altLang="en-US" sz="2000" b="1" smtClean="0">
                <a:solidFill>
                  <a:schemeClr val="bg2"/>
                </a:solidFill>
                <a:cs typeface="Times New Roman" panose="02020603050405020304" pitchFamily="18" charset="0"/>
              </a:rPr>
              <a:t>//Data Member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  <a:cs typeface="Times New Roman" panose="02020603050405020304" pitchFamily="18" charset="0"/>
              </a:rPr>
              <a:t>     public :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  <a:cs typeface="Times New Roman" panose="02020603050405020304" pitchFamily="18" charset="0"/>
              </a:rPr>
              <a:t>	double area( );            	</a:t>
            </a:r>
            <a:r>
              <a:rPr lang="en-US" altLang="en-US" sz="2000" b="1" smtClean="0">
                <a:solidFill>
                  <a:schemeClr val="bg2"/>
                </a:solidFill>
                <a:cs typeface="Times New Roman" panose="02020603050405020304" pitchFamily="18" charset="0"/>
              </a:rPr>
              <a:t>//Member Function</a:t>
            </a:r>
            <a:r>
              <a:rPr lang="en-US" altLang="en-US" sz="2000" b="1" smtClean="0">
                <a:solidFill>
                  <a:schemeClr val="bg1"/>
                </a:solidFill>
                <a:cs typeface="Times New Roman" panose="02020603050405020304" pitchFamily="18" charset="0"/>
              </a:rPr>
              <a:t>       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  <a:cs typeface="Times New Roman" panose="02020603050405020304" pitchFamily="18" charset="0"/>
              </a:rPr>
              <a:t>	void set_radius(float r);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  <a:cs typeface="Times New Roman" panose="02020603050405020304" pitchFamily="18" charset="0"/>
              </a:rPr>
              <a:t>};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  <a:cs typeface="Times New Roman" panose="02020603050405020304" pitchFamily="18" charset="0"/>
              </a:rPr>
              <a:t>double circle::area( )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  <a:cs typeface="Times New Roman" panose="02020603050405020304" pitchFamily="18" charset="0"/>
              </a:rPr>
              <a:t>{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  <a:cs typeface="Times New Roman" panose="02020603050405020304" pitchFamily="18" charset="0"/>
              </a:rPr>
              <a:t>     return(3.14159*radius*radius);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  <a:cs typeface="Times New Roman" panose="02020603050405020304" pitchFamily="18" charset="0"/>
              </a:rPr>
              <a:t>}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  <a:cs typeface="Times New Roman" panose="02020603050405020304" pitchFamily="18" charset="0"/>
              </a:rPr>
              <a:t>void circle::set_radius(float r=10)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  <a:cs typeface="Times New Roman" panose="02020603050405020304" pitchFamily="18" charset="0"/>
              </a:rPr>
              <a:t>{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  <a:cs typeface="Times New Roman" panose="02020603050405020304" pitchFamily="18" charset="0"/>
              </a:rPr>
              <a:t>     radius=r;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  <a:cs typeface="Times New Roman" panose="02020603050405020304" pitchFamily="18" charset="0"/>
              </a:rPr>
              <a:t>}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  <a:cs typeface="Times New Roman" panose="02020603050405020304" pitchFamily="18" charset="0"/>
              </a:rPr>
              <a:t>void main( )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  <a:cs typeface="Times New Roman" panose="02020603050405020304" pitchFamily="18" charset="0"/>
              </a:rPr>
              <a:t>{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  <a:cs typeface="Times New Roman" panose="02020603050405020304" pitchFamily="18" charset="0"/>
              </a:rPr>
              <a:t>     circle c;        	       </a:t>
            </a:r>
            <a:r>
              <a:rPr lang="en-US" altLang="en-US" sz="2000" b="1" smtClean="0">
                <a:solidFill>
                  <a:schemeClr val="bg2"/>
                </a:solidFill>
                <a:cs typeface="Times New Roman" panose="02020603050405020304" pitchFamily="18" charset="0"/>
              </a:rPr>
              <a:t>// circle *c=new circle( );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  <a:cs typeface="Times New Roman" panose="02020603050405020304" pitchFamily="18" charset="0"/>
              </a:rPr>
              <a:t>     c.set_radius(10);  </a:t>
            </a:r>
            <a:r>
              <a:rPr lang="en-US" altLang="en-US" sz="2000" b="1" smtClean="0">
                <a:solidFill>
                  <a:schemeClr val="bg2"/>
                </a:solidFill>
                <a:cs typeface="Times New Roman" panose="02020603050405020304" pitchFamily="18" charset="0"/>
              </a:rPr>
              <a:t>// c </a:t>
            </a:r>
            <a:r>
              <a:rPr lang="en-US" altLang="en-US" sz="2000" b="1" smtClean="0">
                <a:solidFill>
                  <a:schemeClr val="bg2"/>
                </a:solidFill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altLang="en-US" sz="2000" b="1" smtClean="0">
                <a:solidFill>
                  <a:schemeClr val="bg2"/>
                </a:solidFill>
                <a:cs typeface="Times New Roman" panose="02020603050405020304" pitchFamily="18" charset="0"/>
              </a:rPr>
              <a:t>set_radius(10);       // c </a:t>
            </a:r>
            <a:r>
              <a:rPr lang="en-US" altLang="en-US" sz="2000" b="1" smtClean="0">
                <a:solidFill>
                  <a:schemeClr val="bg2"/>
                </a:solidFill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altLang="en-US" sz="2000" b="1" smtClean="0">
                <a:solidFill>
                  <a:schemeClr val="bg2"/>
                </a:solidFill>
                <a:cs typeface="Times New Roman" panose="02020603050405020304" pitchFamily="18" charset="0"/>
              </a:rPr>
              <a:t>set_radius( );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  <a:cs typeface="Times New Roman" panose="02020603050405020304" pitchFamily="18" charset="0"/>
              </a:rPr>
              <a:t>     cout&lt;&lt;c.area( );   </a:t>
            </a:r>
            <a:r>
              <a:rPr lang="en-US" altLang="en-US" sz="2000" b="1" smtClean="0">
                <a:solidFill>
                  <a:schemeClr val="bg2"/>
                </a:solidFill>
                <a:cs typeface="Times New Roman" panose="02020603050405020304" pitchFamily="18" charset="0"/>
              </a:rPr>
              <a:t>// cout &lt;&lt; c </a:t>
            </a:r>
            <a:r>
              <a:rPr lang="en-US" altLang="en-US" sz="2000" b="1" smtClean="0">
                <a:solidFill>
                  <a:schemeClr val="bg2"/>
                </a:solidFill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altLang="en-US" sz="2000" b="1" smtClean="0">
                <a:solidFill>
                  <a:schemeClr val="bg2"/>
                </a:solidFill>
                <a:cs typeface="Times New Roman" panose="02020603050405020304" pitchFamily="18" charset="0"/>
              </a:rPr>
              <a:t>area( );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  <a:cs typeface="Times New Roman" panose="02020603050405020304" pitchFamily="18" charset="0"/>
              </a:rPr>
              <a:t>}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62025" y="650875"/>
            <a:ext cx="7218363" cy="5556250"/>
          </a:xfrm>
          <a:solidFill>
            <a:schemeClr val="accent2"/>
          </a:solidFill>
          <a:ln w="38100" cap="flat" cmpd="dbl" algn="ctr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#include &lt;iostream.h&gt;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class circle {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    private :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float radius;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    public :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double area( )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{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 	        return(3.14159*radius*radius);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}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void set_radius ( float r=10 ) {radius = r; }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};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endParaRPr lang="en-US" altLang="en-US" sz="2000" b="1" smtClean="0">
              <a:solidFill>
                <a:schemeClr val="bg1"/>
              </a:solidFill>
            </a:endParaRP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void main( )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{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circle c;		</a:t>
            </a:r>
            <a:r>
              <a:rPr lang="en-US" altLang="en-US" sz="2000" b="1" smtClean="0">
                <a:solidFill>
                  <a:schemeClr val="bg2"/>
                </a:solidFill>
              </a:rPr>
              <a:t>// c is an object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c.set_radius(10);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cout &lt;&lt; c.area( );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}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07950" y="769938"/>
            <a:ext cx="8351838" cy="5251450"/>
          </a:xfrm>
          <a:solidFill>
            <a:schemeClr val="accent2"/>
          </a:solidFill>
          <a:ln w="38100" cap="flat" cmpd="dbl" algn="ctr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#include &lt;iostream.h&gt;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class circle {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private  :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	float radius;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public :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	double area( ) {return(3.14159*radius*radius);}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	circle(float);   </a:t>
            </a:r>
            <a:r>
              <a:rPr lang="en-US" altLang="en-US" sz="2000" b="1" smtClean="0">
                <a:solidFill>
                  <a:schemeClr val="bg2"/>
                </a:solidFill>
              </a:rPr>
              <a:t>// Constructor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};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circle::circle(float r=10)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{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radius=r;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}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void main( )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{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circle c;   </a:t>
            </a:r>
            <a:r>
              <a:rPr lang="en-US" altLang="en-US" sz="2000" b="1" smtClean="0">
                <a:solidFill>
                  <a:schemeClr val="bg2"/>
                </a:solidFill>
              </a:rPr>
              <a:t>// circle c(5) ;    //  circle *c=new circle(5);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cout &lt;&lt; c.area( ) ; </a:t>
            </a:r>
            <a:r>
              <a:rPr lang="en-US" altLang="en-US" sz="2000" b="1" smtClean="0">
                <a:solidFill>
                  <a:schemeClr val="bg2"/>
                </a:solidFill>
              </a:rPr>
              <a:t>	//  cout&lt;&lt;c</a:t>
            </a:r>
            <a:r>
              <a:rPr lang="en-US" altLang="en-US" sz="1400" b="1" smtClean="0">
                <a:solidFill>
                  <a:schemeClr val="bg2"/>
                </a:solidFill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altLang="en-US" sz="2000" b="1" smtClean="0">
                <a:solidFill>
                  <a:schemeClr val="bg2"/>
                </a:solidFill>
              </a:rPr>
              <a:t>area();</a:t>
            </a:r>
            <a:endParaRPr lang="en-US" altLang="en-US" sz="2000" b="1" smtClean="0">
              <a:solidFill>
                <a:schemeClr val="bg1"/>
              </a:solidFill>
            </a:endParaRP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}</a:t>
            </a:r>
          </a:p>
        </p:txBody>
      </p:sp>
      <p:sp>
        <p:nvSpPr>
          <p:cNvPr id="33796" name="Rectangle 3"/>
          <p:cNvSpPr>
            <a:spLocks noGrp="1" noChangeArrowheads="1"/>
          </p:cNvSpPr>
          <p:nvPr>
            <p:ph type="title"/>
          </p:nvPr>
        </p:nvSpPr>
        <p:spPr>
          <a:xfrm>
            <a:off x="5940425" y="117475"/>
            <a:ext cx="3092450" cy="503238"/>
          </a:xfrm>
          <a:solidFill>
            <a:schemeClr val="hlink"/>
          </a:solidFill>
          <a:ln cap="flat" algn="ctr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fa-IR" altLang="en-US" sz="2400" b="1" smtClean="0">
                <a:cs typeface="Times New Roman" panose="02020603050405020304" pitchFamily="18" charset="0"/>
              </a:rPr>
              <a:t>سازنده </a:t>
            </a:r>
            <a:r>
              <a:rPr lang="en-US" altLang="en-US" sz="2400" b="1" smtClean="0">
                <a:cs typeface="Times New Roman" panose="02020603050405020304" pitchFamily="18" charset="0"/>
              </a:rPr>
              <a:t>(Constructor)</a:t>
            </a:r>
            <a:r>
              <a:rPr lang="fa-IR" altLang="en-US" sz="2400" b="1" smtClean="0">
                <a:cs typeface="Times New Roman" panose="02020603050405020304" pitchFamily="18" charset="0"/>
              </a:rPr>
              <a:t> :</a:t>
            </a:r>
            <a:endParaRPr lang="en-US" altLang="en-US" sz="2400" b="1" smtClean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>
          <a:xfrm>
            <a:off x="3886200" y="152400"/>
            <a:ext cx="5105400" cy="45720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/>
              <a:t>ساختار يا ساختمان يا ركورد</a:t>
            </a:r>
            <a:r>
              <a:rPr lang="en-US" altLang="en-US" sz="2400" b="1" smtClean="0"/>
              <a:t> ( Structure ) </a:t>
            </a:r>
            <a:r>
              <a:rPr lang="fa-IR" altLang="en-US" sz="2400" b="1" smtClean="0"/>
              <a:t>:</a:t>
            </a:r>
            <a:endParaRPr lang="en-US" altLang="en-US" sz="2400" b="1" smtClean="0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0" y="381000"/>
            <a:ext cx="4876800" cy="593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struct  student {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      char  name[10] ; // char *name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      float  avg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      int  id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}  s  , c [10] , *st , *my_class[10] ;</a:t>
            </a:r>
          </a:p>
          <a:p>
            <a:pPr algn="l" rtl="0">
              <a:spcBef>
                <a:spcPct val="50000"/>
              </a:spcBef>
              <a:buFontTx/>
              <a:buNone/>
            </a:pPr>
            <a:endParaRPr lang="en-US" altLang="en-US" sz="2400" b="1"/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student x ;  // struct student x ; 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x.avg = 19.5 ;</a:t>
            </a:r>
          </a:p>
          <a:p>
            <a:pPr algn="l" rtl="0">
              <a:spcBef>
                <a:spcPct val="50000"/>
              </a:spcBef>
              <a:buFontTx/>
              <a:buNone/>
            </a:pPr>
            <a:endParaRPr lang="en-US" altLang="en-US" sz="2400" b="1"/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student  *p ; // struct student  *p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(*p).avg = 18.75 ; // p-&gt;avg = 18.75 ; </a:t>
            </a:r>
          </a:p>
        </p:txBody>
      </p:sp>
      <p:grpSp>
        <p:nvGrpSpPr>
          <p:cNvPr id="17413" name="Group 10"/>
          <p:cNvGrpSpPr>
            <a:grpSpLocks/>
          </p:cNvGrpSpPr>
          <p:nvPr/>
        </p:nvGrpSpPr>
        <p:grpSpPr bwMode="auto">
          <a:xfrm>
            <a:off x="4800600" y="990600"/>
            <a:ext cx="3810000" cy="457200"/>
            <a:chOff x="3024" y="624"/>
            <a:chExt cx="2400" cy="288"/>
          </a:xfrm>
        </p:grpSpPr>
        <p:sp>
          <p:nvSpPr>
            <p:cNvPr id="17440" name="Line 6"/>
            <p:cNvSpPr>
              <a:spLocks noChangeShapeType="1"/>
            </p:cNvSpPr>
            <p:nvPr/>
          </p:nvSpPr>
          <p:spPr bwMode="auto">
            <a:xfrm>
              <a:off x="3024" y="768"/>
              <a:ext cx="76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 type="none" w="lg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41" name="Text Box 7"/>
            <p:cNvSpPr txBox="1">
              <a:spLocks noChangeArrowheads="1"/>
            </p:cNvSpPr>
            <p:nvPr/>
          </p:nvSpPr>
          <p:spPr bwMode="auto">
            <a:xfrm>
              <a:off x="3744" y="624"/>
              <a:ext cx="168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ar-SA" altLang="en-US" sz="2400"/>
                <a:t>حالت اول توصيه ميشود</a:t>
              </a:r>
              <a:r>
                <a:rPr lang="en-US" altLang="en-US" sz="2400"/>
                <a:t>.</a:t>
              </a:r>
            </a:p>
          </p:txBody>
        </p:sp>
      </p:grpSp>
      <p:sp>
        <p:nvSpPr>
          <p:cNvPr id="17414" name="Text Box 8"/>
          <p:cNvSpPr txBox="1">
            <a:spLocks noChangeArrowheads="1"/>
          </p:cNvSpPr>
          <p:nvPr/>
        </p:nvSpPr>
        <p:spPr bwMode="auto">
          <a:xfrm>
            <a:off x="4953000" y="3135313"/>
            <a:ext cx="4038600" cy="35702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ar-SA" altLang="en-US" sz="2400" b="1"/>
              <a:t>براي دريافت فيلدها  توصيه  ميشود از</a:t>
            </a:r>
            <a:r>
              <a:rPr lang="en-US" altLang="en-US" sz="2400" b="1"/>
              <a:t> gets </a:t>
            </a:r>
            <a:r>
              <a:rPr lang="ar-SA" altLang="en-US" sz="2400" b="1"/>
              <a:t>استفاده نمائيم</a:t>
            </a:r>
            <a:r>
              <a:rPr lang="en-US" altLang="en-US" sz="2400" b="1"/>
              <a:t> .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char  *s_avg; 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s_avg = (char *) malloc(10);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gets (s_avg );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x.avg = atof (s_avg );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p-&gt;avg = atof (s_avg );</a:t>
            </a:r>
          </a:p>
        </p:txBody>
      </p:sp>
      <p:grpSp>
        <p:nvGrpSpPr>
          <p:cNvPr id="17415" name="Group 1"/>
          <p:cNvGrpSpPr>
            <a:grpSpLocks/>
          </p:cNvGrpSpPr>
          <p:nvPr/>
        </p:nvGrpSpPr>
        <p:grpSpPr bwMode="auto">
          <a:xfrm>
            <a:off x="3133725" y="1295400"/>
            <a:ext cx="5476875" cy="1298575"/>
            <a:chOff x="3133097" y="1295400"/>
            <a:chExt cx="5477504" cy="1298848"/>
          </a:xfrm>
        </p:grpSpPr>
        <p:sp>
          <p:nvSpPr>
            <p:cNvPr id="17416" name="Rectangle 13"/>
            <p:cNvSpPr>
              <a:spLocks noChangeArrowheads="1"/>
            </p:cNvSpPr>
            <p:nvPr/>
          </p:nvSpPr>
          <p:spPr bwMode="auto">
            <a:xfrm>
              <a:off x="3134685" y="2057400"/>
              <a:ext cx="5475916" cy="533400"/>
            </a:xfrm>
            <a:prstGeom prst="rect">
              <a:avLst/>
            </a:prstGeom>
            <a:solidFill>
              <a:srgbClr val="CC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800"/>
            </a:p>
          </p:txBody>
        </p:sp>
        <p:sp>
          <p:nvSpPr>
            <p:cNvPr id="17417" name="Line 14"/>
            <p:cNvSpPr>
              <a:spLocks noChangeShapeType="1"/>
            </p:cNvSpPr>
            <p:nvPr/>
          </p:nvSpPr>
          <p:spPr bwMode="auto">
            <a:xfrm>
              <a:off x="4353885" y="2057400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18" name="Line 15"/>
            <p:cNvSpPr>
              <a:spLocks noChangeShapeType="1"/>
            </p:cNvSpPr>
            <p:nvPr/>
          </p:nvSpPr>
          <p:spPr bwMode="auto">
            <a:xfrm>
              <a:off x="4658685" y="2057400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19" name="Line 16"/>
            <p:cNvSpPr>
              <a:spLocks noChangeShapeType="1"/>
            </p:cNvSpPr>
            <p:nvPr/>
          </p:nvSpPr>
          <p:spPr bwMode="auto">
            <a:xfrm>
              <a:off x="4963485" y="2057400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0" name="Line 17"/>
            <p:cNvSpPr>
              <a:spLocks noChangeShapeType="1"/>
            </p:cNvSpPr>
            <p:nvPr/>
          </p:nvSpPr>
          <p:spPr bwMode="auto">
            <a:xfrm>
              <a:off x="5268285" y="2057400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1" name="Line 18"/>
            <p:cNvSpPr>
              <a:spLocks noChangeShapeType="1"/>
            </p:cNvSpPr>
            <p:nvPr/>
          </p:nvSpPr>
          <p:spPr bwMode="auto">
            <a:xfrm>
              <a:off x="6182685" y="2057400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2" name="Line 19"/>
            <p:cNvSpPr>
              <a:spLocks noChangeShapeType="1"/>
            </p:cNvSpPr>
            <p:nvPr/>
          </p:nvSpPr>
          <p:spPr bwMode="auto">
            <a:xfrm>
              <a:off x="6487485" y="2057400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3" name="Line 20"/>
            <p:cNvSpPr>
              <a:spLocks noChangeShapeType="1"/>
            </p:cNvSpPr>
            <p:nvPr/>
          </p:nvSpPr>
          <p:spPr bwMode="auto">
            <a:xfrm>
              <a:off x="6792285" y="2057400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4" name="Line 21"/>
            <p:cNvSpPr>
              <a:spLocks noChangeShapeType="1"/>
            </p:cNvSpPr>
            <p:nvPr/>
          </p:nvSpPr>
          <p:spPr bwMode="auto">
            <a:xfrm>
              <a:off x="7097085" y="2057400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5" name="Line 22"/>
            <p:cNvSpPr>
              <a:spLocks noChangeShapeType="1"/>
            </p:cNvSpPr>
            <p:nvPr/>
          </p:nvSpPr>
          <p:spPr bwMode="auto">
            <a:xfrm>
              <a:off x="7401885" y="2057400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6" name="AutoShape 23"/>
            <p:cNvSpPr>
              <a:spLocks/>
            </p:cNvSpPr>
            <p:nvPr/>
          </p:nvSpPr>
          <p:spPr bwMode="auto">
            <a:xfrm rot="5370378">
              <a:off x="4504697" y="301625"/>
              <a:ext cx="304800" cy="3048000"/>
            </a:xfrm>
            <a:prstGeom prst="leftBrace">
              <a:avLst>
                <a:gd name="adj1" fmla="val 97361"/>
                <a:gd name="adj2" fmla="val 49593"/>
              </a:avLst>
            </a:prstGeom>
            <a:noFill/>
            <a:ln w="28575">
              <a:solidFill>
                <a:srgbClr val="0099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800"/>
            </a:p>
          </p:txBody>
        </p:sp>
        <p:sp>
          <p:nvSpPr>
            <p:cNvPr id="17427" name="Text Box 24"/>
            <p:cNvSpPr txBox="1">
              <a:spLocks noChangeArrowheads="1"/>
            </p:cNvSpPr>
            <p:nvPr/>
          </p:nvSpPr>
          <p:spPr bwMode="auto">
            <a:xfrm>
              <a:off x="4201485" y="1295400"/>
              <a:ext cx="990600" cy="519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800"/>
                <a:t>name</a:t>
              </a:r>
            </a:p>
          </p:txBody>
        </p:sp>
        <p:sp>
          <p:nvSpPr>
            <p:cNvPr id="17428" name="Line 43"/>
            <p:cNvSpPr>
              <a:spLocks noChangeShapeType="1"/>
            </p:cNvSpPr>
            <p:nvPr/>
          </p:nvSpPr>
          <p:spPr bwMode="auto">
            <a:xfrm>
              <a:off x="5573085" y="2057400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9" name="Line 44"/>
            <p:cNvSpPr>
              <a:spLocks noChangeShapeType="1"/>
            </p:cNvSpPr>
            <p:nvPr/>
          </p:nvSpPr>
          <p:spPr bwMode="auto">
            <a:xfrm>
              <a:off x="5877885" y="2057400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0" name="Line 45"/>
            <p:cNvSpPr>
              <a:spLocks noChangeShapeType="1"/>
            </p:cNvSpPr>
            <p:nvPr/>
          </p:nvSpPr>
          <p:spPr bwMode="auto">
            <a:xfrm>
              <a:off x="7706685" y="2057400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1" name="Line 46"/>
            <p:cNvSpPr>
              <a:spLocks noChangeShapeType="1"/>
            </p:cNvSpPr>
            <p:nvPr/>
          </p:nvSpPr>
          <p:spPr bwMode="auto">
            <a:xfrm>
              <a:off x="4049085" y="2057400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2" name="Line 47"/>
            <p:cNvSpPr>
              <a:spLocks noChangeShapeType="1"/>
            </p:cNvSpPr>
            <p:nvPr/>
          </p:nvSpPr>
          <p:spPr bwMode="auto">
            <a:xfrm>
              <a:off x="3744285" y="2057400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3" name="Line 48"/>
            <p:cNvSpPr>
              <a:spLocks noChangeShapeType="1"/>
            </p:cNvSpPr>
            <p:nvPr/>
          </p:nvSpPr>
          <p:spPr bwMode="auto">
            <a:xfrm>
              <a:off x="3439485" y="2057400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4" name="AutoShape 49"/>
            <p:cNvSpPr>
              <a:spLocks/>
            </p:cNvSpPr>
            <p:nvPr/>
          </p:nvSpPr>
          <p:spPr bwMode="auto">
            <a:xfrm rot="5370378">
              <a:off x="6649410" y="1236662"/>
              <a:ext cx="304800" cy="1200150"/>
            </a:xfrm>
            <a:prstGeom prst="leftBrace">
              <a:avLst>
                <a:gd name="adj1" fmla="val 38336"/>
                <a:gd name="adj2" fmla="val 49593"/>
              </a:avLst>
            </a:prstGeom>
            <a:noFill/>
            <a:ln w="28575">
              <a:solidFill>
                <a:srgbClr val="0099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800"/>
            </a:p>
          </p:txBody>
        </p:sp>
        <p:sp>
          <p:nvSpPr>
            <p:cNvPr id="17435" name="Text Box 50"/>
            <p:cNvSpPr txBox="1">
              <a:spLocks noChangeArrowheads="1"/>
            </p:cNvSpPr>
            <p:nvPr/>
          </p:nvSpPr>
          <p:spPr bwMode="auto">
            <a:xfrm>
              <a:off x="6508122" y="1298575"/>
              <a:ext cx="893763" cy="519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800"/>
                <a:t>avg</a:t>
              </a:r>
            </a:p>
          </p:txBody>
        </p:sp>
        <p:sp>
          <p:nvSpPr>
            <p:cNvPr id="17436" name="AutoShape 51"/>
            <p:cNvSpPr>
              <a:spLocks/>
            </p:cNvSpPr>
            <p:nvPr/>
          </p:nvSpPr>
          <p:spPr bwMode="auto">
            <a:xfrm rot="5370378">
              <a:off x="7810102" y="1267556"/>
              <a:ext cx="383684" cy="1199460"/>
            </a:xfrm>
            <a:prstGeom prst="leftBrace">
              <a:avLst>
                <a:gd name="adj1" fmla="val 19466"/>
                <a:gd name="adj2" fmla="val 49593"/>
              </a:avLst>
            </a:prstGeom>
            <a:noFill/>
            <a:ln w="28575">
              <a:solidFill>
                <a:srgbClr val="0099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800"/>
            </a:p>
          </p:txBody>
        </p:sp>
        <p:sp>
          <p:nvSpPr>
            <p:cNvPr id="17437" name="Text Box 52"/>
            <p:cNvSpPr txBox="1">
              <a:spLocks noChangeArrowheads="1"/>
            </p:cNvSpPr>
            <p:nvPr/>
          </p:nvSpPr>
          <p:spPr bwMode="auto">
            <a:xfrm>
              <a:off x="7740352" y="1295400"/>
              <a:ext cx="533400" cy="519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800"/>
                <a:t>id</a:t>
              </a:r>
            </a:p>
          </p:txBody>
        </p:sp>
        <p:sp>
          <p:nvSpPr>
            <p:cNvPr id="17438" name="Line 45"/>
            <p:cNvSpPr>
              <a:spLocks noChangeShapeType="1"/>
            </p:cNvSpPr>
            <p:nvPr/>
          </p:nvSpPr>
          <p:spPr bwMode="auto">
            <a:xfrm>
              <a:off x="8028384" y="2060848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9" name="Line 45"/>
            <p:cNvSpPr>
              <a:spLocks noChangeShapeType="1"/>
            </p:cNvSpPr>
            <p:nvPr/>
          </p:nvSpPr>
          <p:spPr bwMode="auto">
            <a:xfrm>
              <a:off x="8316416" y="2060848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07950" y="769938"/>
            <a:ext cx="8351838" cy="4641850"/>
          </a:xfrm>
          <a:solidFill>
            <a:schemeClr val="accent2"/>
          </a:solidFill>
          <a:ln w="38100" cap="flat" cmpd="dbl" algn="ctr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#include &lt;iostream.h&gt;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class circle {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protected :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	float radius;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public :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	double area(){	return(3.14159*radius*radius);}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	circle(float r=10){radius=r;};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	~circle() {cout &lt;&lt; "\nDestroy object“ ; }  </a:t>
            </a:r>
            <a:r>
              <a:rPr lang="en-US" altLang="en-US" sz="2000" b="1" smtClean="0">
                <a:solidFill>
                  <a:schemeClr val="bg2"/>
                </a:solidFill>
              </a:rPr>
              <a:t>//Destructor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};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endParaRPr lang="en-US" altLang="en-US" sz="2000" b="1" smtClean="0">
              <a:solidFill>
                <a:schemeClr val="bg1"/>
              </a:solidFill>
            </a:endParaRP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void main()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{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circle c(5);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cout&lt;&lt;c.area();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}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title"/>
          </p:nvPr>
        </p:nvSpPr>
        <p:spPr>
          <a:xfrm>
            <a:off x="5940425" y="117475"/>
            <a:ext cx="3092450" cy="503238"/>
          </a:xfrm>
          <a:solidFill>
            <a:schemeClr val="hlink"/>
          </a:solidFill>
          <a:ln cap="flat" algn="ctr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fa-IR" altLang="en-US" sz="2400" b="1" smtClean="0">
                <a:cs typeface="Times New Roman" panose="02020603050405020304" pitchFamily="18" charset="0"/>
              </a:rPr>
              <a:t>مخرب ها </a:t>
            </a:r>
            <a:r>
              <a:rPr lang="en-US" altLang="en-US" sz="2400" b="1" smtClean="0">
                <a:cs typeface="Times New Roman" panose="02020603050405020304" pitchFamily="18" charset="0"/>
              </a:rPr>
              <a:t>(Destructor)</a:t>
            </a:r>
            <a:r>
              <a:rPr lang="fa-IR" altLang="en-US" sz="2400" b="1" smtClean="0">
                <a:cs typeface="Times New Roman" panose="02020603050405020304" pitchFamily="18" charset="0"/>
              </a:rPr>
              <a:t> :</a:t>
            </a:r>
            <a:endParaRPr lang="en-US" altLang="en-US" sz="2400" b="1" smtClean="0">
              <a:cs typeface="Times New Roman" panose="02020603050405020304" pitchFamily="18" charset="0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5219700" y="4437063"/>
            <a:ext cx="3600450" cy="1944687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chemeClr val="bg1"/>
                </a:solidFill>
              </a:rPr>
              <a:t>78.5397</a:t>
            </a:r>
          </a:p>
          <a:p>
            <a:pPr algn="l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chemeClr val="bg1"/>
                </a:solidFill>
              </a:rPr>
              <a:t>Destroy object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4246841"/>
              </p:ext>
            </p:extLst>
          </p:nvPr>
        </p:nvGraphicFramePr>
        <p:xfrm>
          <a:off x="84375" y="1988840"/>
          <a:ext cx="8991600" cy="3064523"/>
        </p:xfrm>
        <a:graphic>
          <a:graphicData uri="http://schemas.openxmlformats.org/drawingml/2006/table">
            <a:tbl>
              <a:tblPr rtl="1" firstRow="1" firstCol="1" bandRow="1">
                <a:tableStyleId>{21E4AEA4-8DFA-4A89-87EB-49C32662AFE0}</a:tableStyleId>
              </a:tblPr>
              <a:tblGrid>
                <a:gridCol w="530002"/>
                <a:gridCol w="8461598"/>
              </a:tblGrid>
              <a:tr h="365778"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Titr" panose="00000700000000000000" pitchFamily="2" charset="-78"/>
                        </a:rPr>
                        <a:t>تمرینات</a:t>
                      </a:r>
                      <a:endParaRPr lang="en-US" sz="1800" dirty="0">
                        <a:cs typeface="B Titr" panose="00000700000000000000" pitchFamily="2" charset="-78"/>
                      </a:endParaRPr>
                    </a:p>
                  </a:txBody>
                  <a:tcPr marT="45722" marB="45722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68706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88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کلاسی به نام 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triangle 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ایجاد نمائید که دارای توابعی برای دریافت قاعده و ارتفاع یک مثلث و تابعی برای محاسبه و نمایش مساحت مثلث باشد.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/>
                </a:tc>
              </a:tr>
              <a:tr h="68706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89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ساختار</a:t>
                      </a:r>
                      <a:r>
                        <a:rPr lang="fa-IR" sz="1800" baseline="0" dirty="0" smtClean="0"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node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 را ایجاد و سپس کلاس لیست پیوندی شامل داده عضو 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head 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و توابع عضو 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Add 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(افزودن به انتها ) و 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Remove 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(داده ای خاص) و 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Items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(با مقدار بازگشتی آرایه ای از اعضا ) ایجاد کنید. توابع سازنده و مخرب مناسب یادتان نرود.</a:t>
                      </a:r>
                    </a:p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struct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node {</a:t>
                      </a:r>
                    </a:p>
                    <a:p>
                      <a:pPr lvl="1"/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data;</a:t>
                      </a:r>
                    </a:p>
                    <a:p>
                      <a:pPr lvl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node *next;</a:t>
                      </a:r>
                    </a:p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}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12178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765175"/>
            <a:ext cx="8351837" cy="5556250"/>
          </a:xfrm>
          <a:solidFill>
            <a:schemeClr val="accent2"/>
          </a:solidFill>
          <a:ln w="38100" cap="flat" cmpd="dbl" algn="ctr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#include &lt;iostream.h&gt;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class circle  {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private :   float radius;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public :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	double area(){	return(3.14159*radius*radius);}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	circle(float r=10){ radius=r;}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};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class cylinder : public circle {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private :  float height;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public :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	double volume(){ return (area( )*height); }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	cylinder (float h=5) { height=h;}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};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void main()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{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cylinder c;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cout&lt;&lt;c.volume();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}</a:t>
            </a:r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title"/>
          </p:nvPr>
        </p:nvSpPr>
        <p:spPr>
          <a:xfrm>
            <a:off x="1692275" y="117475"/>
            <a:ext cx="7340600" cy="503238"/>
          </a:xfrm>
          <a:solidFill>
            <a:schemeClr val="hlink"/>
          </a:solidFill>
          <a:ln cap="flat" algn="ctr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fa-IR" altLang="en-US" sz="2400" b="1" smtClean="0">
                <a:cs typeface="Times New Roman" panose="02020603050405020304" pitchFamily="18" charset="0"/>
              </a:rPr>
              <a:t> وراثت و کلاسهای پایه </a:t>
            </a:r>
            <a:r>
              <a:rPr lang="en-US" altLang="en-US" sz="2400" b="1" smtClean="0">
                <a:cs typeface="Times New Roman" panose="02020603050405020304" pitchFamily="18" charset="0"/>
              </a:rPr>
              <a:t>(based)</a:t>
            </a:r>
            <a:r>
              <a:rPr lang="fa-IR" altLang="en-US" sz="2400" b="1" smtClean="0">
                <a:cs typeface="Times New Roman" panose="02020603050405020304" pitchFamily="18" charset="0"/>
              </a:rPr>
              <a:t> و کلاسهای مشتق شده </a:t>
            </a:r>
            <a:r>
              <a:rPr lang="en-US" altLang="en-US" sz="2400" b="1" smtClean="0">
                <a:cs typeface="Times New Roman" panose="02020603050405020304" pitchFamily="18" charset="0"/>
              </a:rPr>
              <a:t>(derived)</a:t>
            </a:r>
            <a:r>
              <a:rPr lang="fa-IR" altLang="en-US" sz="2400" b="1" smtClean="0">
                <a:cs typeface="Times New Roman" panose="02020603050405020304" pitchFamily="18" charset="0"/>
              </a:rPr>
              <a:t>:</a:t>
            </a:r>
            <a:endParaRPr lang="en-US" altLang="en-US" sz="2400" b="1" smtClean="0">
              <a:cs typeface="Times New Roman" panose="02020603050405020304" pitchFamily="18" charset="0"/>
            </a:endParaRPr>
          </a:p>
        </p:txBody>
      </p:sp>
      <p:sp>
        <p:nvSpPr>
          <p:cNvPr id="38917" name="AutoShape 5"/>
          <p:cNvSpPr>
            <a:spLocks noChangeArrowheads="1"/>
          </p:cNvSpPr>
          <p:nvPr/>
        </p:nvSpPr>
        <p:spPr bwMode="auto">
          <a:xfrm>
            <a:off x="3203575" y="4797425"/>
            <a:ext cx="4824413" cy="1441450"/>
          </a:xfrm>
          <a:prstGeom prst="wedgeRoundRectCallout">
            <a:avLst>
              <a:gd name="adj1" fmla="val 148"/>
              <a:gd name="adj2" fmla="val -95926"/>
              <a:gd name="adj3" fmla="val 16667"/>
            </a:avLst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fa-IR" altLang="en-US" sz="2000">
                <a:solidFill>
                  <a:schemeClr val="tx2"/>
                </a:solidFill>
                <a:cs typeface="Times New Roman" panose="02020603050405020304" pitchFamily="18" charset="0"/>
              </a:rPr>
              <a:t>// </a:t>
            </a:r>
            <a:r>
              <a:rPr lang="en-US" altLang="en-US" sz="2000">
                <a:solidFill>
                  <a:schemeClr val="tx2"/>
                </a:solidFill>
              </a:rPr>
              <a:t>return(3.14159*radius*radius*height);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a-IR" altLang="en-US" sz="2000">
                <a:solidFill>
                  <a:schemeClr val="tx2"/>
                </a:solidFill>
                <a:cs typeface="Times New Roman" panose="02020603050405020304" pitchFamily="18" charset="0"/>
              </a:rPr>
              <a:t>این کد دارای خطاست ، زیرا </a:t>
            </a:r>
            <a:r>
              <a:rPr lang="en-US" altLang="en-US" sz="2000">
                <a:solidFill>
                  <a:schemeClr val="tx2"/>
                </a:solidFill>
                <a:cs typeface="Times New Roman" panose="02020603050405020304" pitchFamily="18" charset="0"/>
              </a:rPr>
              <a:t>radius</a:t>
            </a:r>
            <a:r>
              <a:rPr lang="fa-IR" altLang="en-US" sz="2000">
                <a:solidFill>
                  <a:schemeClr val="tx2"/>
                </a:solidFill>
                <a:cs typeface="Times New Roman" panose="02020603050405020304" pitchFamily="18" charset="0"/>
              </a:rPr>
              <a:t> ، </a:t>
            </a:r>
            <a:r>
              <a:rPr lang="en-US" altLang="en-US" sz="2000">
                <a:solidFill>
                  <a:schemeClr val="tx2"/>
                </a:solidFill>
                <a:cs typeface="Times New Roman" panose="02020603050405020304" pitchFamily="18" charset="0"/>
              </a:rPr>
              <a:t>private</a:t>
            </a:r>
            <a:r>
              <a:rPr lang="fa-IR" altLang="en-US" sz="2000">
                <a:solidFill>
                  <a:schemeClr val="tx2"/>
                </a:solidFill>
                <a:cs typeface="Times New Roman" panose="02020603050405020304" pitchFamily="18" charset="0"/>
              </a:rPr>
              <a:t> است. درصورتی که </a:t>
            </a:r>
            <a:r>
              <a:rPr lang="en-US" altLang="en-US" sz="2000">
                <a:solidFill>
                  <a:schemeClr val="tx2"/>
                </a:solidFill>
                <a:cs typeface="Times New Roman" panose="02020603050405020304" pitchFamily="18" charset="0"/>
              </a:rPr>
              <a:t>protected</a:t>
            </a:r>
            <a:r>
              <a:rPr lang="fa-IR" altLang="en-US" sz="2000">
                <a:solidFill>
                  <a:schemeClr val="tx2"/>
                </a:solidFill>
                <a:cs typeface="Times New Roman" panose="02020603050405020304" pitchFamily="18" charset="0"/>
              </a:rPr>
              <a:t> می بود ، عبارت درست بود.</a:t>
            </a:r>
            <a:endParaRPr lang="en-US" altLang="en-US" sz="2000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692150"/>
            <a:ext cx="8351837" cy="6116638"/>
          </a:xfrm>
          <a:solidFill>
            <a:schemeClr val="accent2"/>
          </a:solidFill>
          <a:ln w="38100" cap="flat" cmpd="dbl" algn="ctr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#include &lt;iostream.h&gt;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class circle  {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	private :   float radius;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	public :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		double area(){	return(3.14159*radius*radius);}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		circle(float r=10){ radius=r;}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};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class cylinder : private circle {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	private :  float height;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	public :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		double volume(){ return (area( )*height); }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		cylinder (float h=5) { height=h;}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};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class test : public cylinder{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    </a:t>
            </a:r>
            <a:r>
              <a:rPr lang="en-US" altLang="en-US" sz="1800" b="1" smtClean="0">
                <a:solidFill>
                  <a:srgbClr val="969696"/>
                </a:solidFill>
              </a:rPr>
              <a:t>// radius , area  is not accessible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};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void main()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{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      test c;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      cout&lt;&lt;c.volume();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      </a:t>
            </a:r>
            <a:r>
              <a:rPr lang="en-US" altLang="en-US" sz="1800" b="1" smtClean="0">
                <a:solidFill>
                  <a:srgbClr val="FF3300"/>
                </a:solidFill>
              </a:rPr>
              <a:t>cout&lt;&lt;c.area();</a:t>
            </a:r>
            <a:r>
              <a:rPr lang="en-US" altLang="en-US" sz="1800" b="1" smtClean="0">
                <a:solidFill>
                  <a:schemeClr val="bg1"/>
                </a:solidFill>
              </a:rPr>
              <a:t>  </a:t>
            </a:r>
            <a:r>
              <a:rPr lang="en-US" altLang="en-US" sz="1800" b="1" smtClean="0">
                <a:solidFill>
                  <a:srgbClr val="969696"/>
                </a:solidFill>
              </a:rPr>
              <a:t>// Error : ‘circle::area()’ is not accessible in function main()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}</a:t>
            </a:r>
          </a:p>
        </p:txBody>
      </p:sp>
      <p:sp>
        <p:nvSpPr>
          <p:cNvPr id="36868" name="Rectangle 3"/>
          <p:cNvSpPr>
            <a:spLocks noGrp="1" noChangeArrowheads="1"/>
          </p:cNvSpPr>
          <p:nvPr>
            <p:ph type="title"/>
          </p:nvPr>
        </p:nvSpPr>
        <p:spPr>
          <a:xfrm>
            <a:off x="4859338" y="117475"/>
            <a:ext cx="4173537" cy="503238"/>
          </a:xfrm>
          <a:solidFill>
            <a:schemeClr val="hlink"/>
          </a:solidFill>
          <a:ln cap="flat" algn="ctr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fa-IR" altLang="en-US" sz="2400" b="1" smtClean="0">
                <a:cs typeface="Times New Roman" panose="02020603050405020304" pitchFamily="18" charset="0"/>
              </a:rPr>
              <a:t> وراثت از کلاس بصورت </a:t>
            </a:r>
            <a:r>
              <a:rPr lang="en-US" altLang="en-US" sz="2400" b="1" smtClean="0">
                <a:cs typeface="Times New Roman" panose="02020603050405020304" pitchFamily="18" charset="0"/>
              </a:rPr>
              <a:t>private</a:t>
            </a:r>
            <a:r>
              <a:rPr lang="fa-IR" altLang="en-US" sz="2400" b="1" smtClean="0">
                <a:cs typeface="Times New Roman" panose="02020603050405020304" pitchFamily="18" charset="0"/>
              </a:rPr>
              <a:t> :</a:t>
            </a:r>
            <a:endParaRPr lang="en-US" altLang="en-US" sz="2400" b="1" smtClean="0">
              <a:cs typeface="Times New Roman" panose="02020603050405020304" pitchFamily="18" charset="0"/>
            </a:endParaRPr>
          </a:p>
        </p:txBody>
      </p:sp>
      <p:sp>
        <p:nvSpPr>
          <p:cNvPr id="43013" name="AutoShape 5"/>
          <p:cNvSpPr>
            <a:spLocks/>
          </p:cNvSpPr>
          <p:nvPr/>
        </p:nvSpPr>
        <p:spPr bwMode="auto">
          <a:xfrm>
            <a:off x="3563938" y="2378075"/>
            <a:ext cx="4824412" cy="1050925"/>
          </a:xfrm>
          <a:prstGeom prst="borderCallout2">
            <a:avLst>
              <a:gd name="adj1" fmla="val 10875"/>
              <a:gd name="adj2" fmla="val -1579"/>
              <a:gd name="adj3" fmla="val 10875"/>
              <a:gd name="adj4" fmla="val -15171"/>
              <a:gd name="adj5" fmla="val 33685"/>
              <a:gd name="adj6" fmla="val -29255"/>
            </a:avLst>
          </a:prstGeom>
          <a:solidFill>
            <a:schemeClr val="accent1"/>
          </a:solidFill>
          <a:ln w="38100">
            <a:solidFill>
              <a:srgbClr val="0099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a-IR" altLang="en-US" sz="1800">
                <a:cs typeface="Times New Roman" panose="02020603050405020304" pitchFamily="18" charset="0"/>
              </a:rPr>
              <a:t>برای این کلاس، </a:t>
            </a:r>
            <a:r>
              <a:rPr lang="en-US" altLang="en-US" sz="1800">
                <a:cs typeface="Times New Roman" panose="02020603050405020304" pitchFamily="18" charset="0"/>
              </a:rPr>
              <a:t>private</a:t>
            </a:r>
            <a:r>
              <a:rPr lang="fa-IR" altLang="en-US" sz="1800">
                <a:cs typeface="Times New Roman" panose="02020603050405020304" pitchFamily="18" charset="0"/>
              </a:rPr>
              <a:t> تفاوتی با </a:t>
            </a:r>
            <a:r>
              <a:rPr lang="en-US" altLang="en-US" sz="1800">
                <a:cs typeface="Times New Roman" panose="02020603050405020304" pitchFamily="18" charset="0"/>
              </a:rPr>
              <a:t>public</a:t>
            </a:r>
            <a:r>
              <a:rPr lang="fa-IR" altLang="en-US" sz="1800">
                <a:cs typeface="Times New Roman" panose="02020603050405020304" pitchFamily="18" charset="0"/>
              </a:rPr>
              <a:t> ندارد. ولی برای کلاسی که از این کلاس مشتق می شود، همه اعضای کلاس پایه (</a:t>
            </a:r>
            <a:r>
              <a:rPr lang="en-US" altLang="en-US" sz="1800">
                <a:cs typeface="Times New Roman" panose="02020603050405020304" pitchFamily="18" charset="0"/>
              </a:rPr>
              <a:t>circle</a:t>
            </a:r>
            <a:r>
              <a:rPr lang="fa-IR" altLang="en-US" sz="1800">
                <a:cs typeface="Times New Roman" panose="02020603050405020304" pitchFamily="18" charset="0"/>
              </a:rPr>
              <a:t>) غیرقابل دسترس  هستند.</a:t>
            </a:r>
            <a:endParaRPr lang="en-US" altLang="en-US" sz="180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692150"/>
            <a:ext cx="8351837" cy="6116638"/>
          </a:xfrm>
          <a:solidFill>
            <a:schemeClr val="accent2"/>
          </a:solidFill>
          <a:ln w="38100" cap="flat" cmpd="dbl" algn="ctr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#include &lt;iostream.h&gt;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class circle  {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	</a:t>
            </a:r>
            <a:r>
              <a:rPr lang="en-US" altLang="en-US" sz="1800" b="1" smtClean="0">
                <a:solidFill>
                  <a:srgbClr val="FF99FF"/>
                </a:solidFill>
              </a:rPr>
              <a:t>protected</a:t>
            </a:r>
            <a:r>
              <a:rPr lang="en-US" altLang="en-US" sz="1800" b="1" smtClean="0">
                <a:solidFill>
                  <a:schemeClr val="bg1"/>
                </a:solidFill>
              </a:rPr>
              <a:t> :   float radius;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	public :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		double area(){	return(3.14159*radius*radius);}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		circle(float r=10){ radius=r;}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};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class cylinder : </a:t>
            </a:r>
            <a:r>
              <a:rPr lang="en-US" altLang="en-US" sz="1800" b="1" smtClean="0">
                <a:solidFill>
                  <a:srgbClr val="FF99FF"/>
                </a:solidFill>
              </a:rPr>
              <a:t>protected</a:t>
            </a:r>
            <a:r>
              <a:rPr lang="en-US" altLang="en-US" sz="1800" b="1" smtClean="0">
                <a:solidFill>
                  <a:schemeClr val="bg1"/>
                </a:solidFill>
              </a:rPr>
              <a:t> circle {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	private :  float height;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	public :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		double volume(){ return (area( )*height); }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		cylinder (float h=5) { height=h;}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};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class test : public cylinder{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   double func(){return radius*area();} </a:t>
            </a:r>
            <a:r>
              <a:rPr lang="en-US" altLang="en-US" sz="1800" b="1" smtClean="0">
                <a:solidFill>
                  <a:srgbClr val="969696"/>
                </a:solidFill>
              </a:rPr>
              <a:t>// radius, area  is  </a:t>
            </a:r>
            <a:r>
              <a:rPr lang="en-US" altLang="en-US" sz="1800" b="1" smtClean="0">
                <a:solidFill>
                  <a:srgbClr val="FF99FF"/>
                </a:solidFill>
              </a:rPr>
              <a:t>protected</a:t>
            </a:r>
            <a:r>
              <a:rPr lang="en-US" altLang="en-US" sz="1800" b="1" smtClean="0">
                <a:solidFill>
                  <a:srgbClr val="969696"/>
                </a:solidFill>
              </a:rPr>
              <a:t> and accessible 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};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void main()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{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      test c;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      cout&lt;&lt;c.volume();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      </a:t>
            </a:r>
            <a:r>
              <a:rPr lang="en-US" altLang="en-US" sz="1800" b="1" smtClean="0">
                <a:solidFill>
                  <a:srgbClr val="FF3300"/>
                </a:solidFill>
              </a:rPr>
              <a:t>cout&lt;&lt;c.area();</a:t>
            </a:r>
            <a:r>
              <a:rPr lang="en-US" altLang="en-US" sz="1800" b="1" smtClean="0">
                <a:solidFill>
                  <a:schemeClr val="bg1"/>
                </a:solidFill>
              </a:rPr>
              <a:t>  </a:t>
            </a:r>
            <a:r>
              <a:rPr lang="en-US" altLang="en-US" sz="1800" b="1" smtClean="0">
                <a:solidFill>
                  <a:srgbClr val="969696"/>
                </a:solidFill>
              </a:rPr>
              <a:t>// Error : ‘circle::area()’ is not accessible in function main()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solidFill>
                  <a:schemeClr val="bg1"/>
                </a:solidFill>
              </a:rPr>
              <a:t>}</a:t>
            </a:r>
          </a:p>
        </p:txBody>
      </p:sp>
      <p:sp>
        <p:nvSpPr>
          <p:cNvPr id="37892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0" y="117475"/>
            <a:ext cx="4460875" cy="503238"/>
          </a:xfrm>
          <a:solidFill>
            <a:schemeClr val="hlink"/>
          </a:solidFill>
          <a:ln cap="flat" algn="ctr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fa-IR" altLang="en-US" sz="2400" b="1" smtClean="0">
                <a:cs typeface="Times New Roman" panose="02020603050405020304" pitchFamily="18" charset="0"/>
              </a:rPr>
              <a:t> وراثت از کلاس بصورت </a:t>
            </a:r>
            <a:r>
              <a:rPr lang="en-US" altLang="en-US" sz="2400" b="1" smtClean="0">
                <a:cs typeface="Times New Roman" panose="02020603050405020304" pitchFamily="18" charset="0"/>
              </a:rPr>
              <a:t> protected</a:t>
            </a:r>
            <a:r>
              <a:rPr lang="fa-IR" altLang="en-US" sz="2400" b="1" smtClean="0">
                <a:cs typeface="Times New Roman" panose="02020603050405020304" pitchFamily="18" charset="0"/>
              </a:rPr>
              <a:t>:</a:t>
            </a:r>
            <a:endParaRPr lang="en-US" altLang="en-US" sz="2400" b="1" smtClean="0">
              <a:cs typeface="Times New Roman" panose="02020603050405020304" pitchFamily="18" charset="0"/>
            </a:endParaRPr>
          </a:p>
        </p:txBody>
      </p:sp>
      <p:sp>
        <p:nvSpPr>
          <p:cNvPr id="44037" name="AutoShape 5"/>
          <p:cNvSpPr>
            <a:spLocks noChangeArrowheads="1"/>
          </p:cNvSpPr>
          <p:nvPr/>
        </p:nvSpPr>
        <p:spPr bwMode="auto">
          <a:xfrm>
            <a:off x="2987675" y="4005263"/>
            <a:ext cx="5472113" cy="376237"/>
          </a:xfrm>
          <a:prstGeom prst="wedgeRectCallout">
            <a:avLst>
              <a:gd name="adj1" fmla="val -50810"/>
              <a:gd name="adj2" fmla="val 12257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a-IR" altLang="en-US" sz="1800">
                <a:cs typeface="Times New Roman" panose="02020603050405020304" pitchFamily="18" charset="0"/>
              </a:rPr>
              <a:t>اگردرکلاس </a:t>
            </a:r>
            <a:r>
              <a:rPr lang="en-US" altLang="en-US" sz="1800">
                <a:cs typeface="Times New Roman" panose="02020603050405020304" pitchFamily="18" charset="0"/>
              </a:rPr>
              <a:t>circle</a:t>
            </a:r>
            <a:r>
              <a:rPr lang="fa-IR" altLang="en-US" sz="1800">
                <a:cs typeface="Times New Roman" panose="02020603050405020304" pitchFamily="18" charset="0"/>
              </a:rPr>
              <a:t> بصورت </a:t>
            </a:r>
            <a:r>
              <a:rPr lang="en-US" altLang="en-US" sz="1800">
                <a:cs typeface="Times New Roman" panose="02020603050405020304" pitchFamily="18" charset="0"/>
              </a:rPr>
              <a:t>private</a:t>
            </a:r>
            <a:r>
              <a:rPr lang="fa-IR" altLang="en-US" sz="1800">
                <a:cs typeface="Times New Roman" panose="02020603050405020304" pitchFamily="18" charset="0"/>
              </a:rPr>
              <a:t> تعریف شده بود،غیرقابل دسترس</a:t>
            </a:r>
            <a:endParaRPr lang="en-US" altLang="en-US" sz="180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692150"/>
            <a:ext cx="8713787" cy="6081713"/>
          </a:xfrm>
          <a:solidFill>
            <a:schemeClr val="accent2"/>
          </a:solidFill>
          <a:ln w="38100" cap="flat" cmpd="dbl" algn="ctr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indent="0" algn="l" rtl="0">
              <a:lnSpc>
                <a:spcPct val="90000"/>
              </a:lnSpc>
              <a:buFontTx/>
              <a:buNone/>
            </a:pPr>
            <a:r>
              <a:rPr lang="en-US" altLang="en-US" sz="2400" b="1" smtClean="0">
                <a:solidFill>
                  <a:schemeClr val="bg1"/>
                </a:solidFill>
              </a:rPr>
              <a:t>#include &lt;iostream.h&gt;</a:t>
            </a:r>
          </a:p>
          <a:p>
            <a:pPr marL="0" indent="0" algn="l" rtl="0">
              <a:lnSpc>
                <a:spcPct val="90000"/>
              </a:lnSpc>
              <a:buFontTx/>
              <a:buNone/>
            </a:pPr>
            <a:r>
              <a:rPr lang="en-US" altLang="en-US" sz="2400" b="1" smtClean="0">
                <a:solidFill>
                  <a:schemeClr val="bg1"/>
                </a:solidFill>
              </a:rPr>
              <a:t>class circle</a:t>
            </a:r>
          </a:p>
          <a:p>
            <a:pPr marL="0" indent="0" algn="l" rtl="0">
              <a:lnSpc>
                <a:spcPct val="90000"/>
              </a:lnSpc>
              <a:buFontTx/>
              <a:buNone/>
            </a:pPr>
            <a:r>
              <a:rPr lang="en-US" altLang="en-US" sz="2400" b="1" smtClean="0">
                <a:solidFill>
                  <a:schemeClr val="bg1"/>
                </a:solidFill>
              </a:rPr>
              <a:t> {</a:t>
            </a:r>
          </a:p>
          <a:p>
            <a:pPr marL="0" indent="0" algn="l" rtl="0">
              <a:lnSpc>
                <a:spcPct val="90000"/>
              </a:lnSpc>
              <a:buFontTx/>
              <a:buNone/>
            </a:pPr>
            <a:r>
              <a:rPr lang="en-US" altLang="en-US" sz="2400" b="1" smtClean="0">
                <a:solidFill>
                  <a:schemeClr val="bg1"/>
                </a:solidFill>
              </a:rPr>
              <a:t>     </a:t>
            </a:r>
            <a:r>
              <a:rPr lang="en-US" altLang="en-US" sz="2400" b="1" smtClean="0">
                <a:solidFill>
                  <a:srgbClr val="CC3300"/>
                </a:solidFill>
              </a:rPr>
              <a:t>friend void main( );</a:t>
            </a:r>
          </a:p>
          <a:p>
            <a:pPr marL="0" indent="0" algn="l" rtl="0">
              <a:lnSpc>
                <a:spcPct val="90000"/>
              </a:lnSpc>
              <a:buFontTx/>
              <a:buNone/>
            </a:pPr>
            <a:r>
              <a:rPr lang="en-US" altLang="en-US" sz="2400" b="1" smtClean="0">
                <a:solidFill>
                  <a:schemeClr val="bg1"/>
                </a:solidFill>
              </a:rPr>
              <a:t>     protected : float radius;  </a:t>
            </a:r>
            <a:r>
              <a:rPr lang="en-US" altLang="en-US" sz="2400" b="1" smtClean="0">
                <a:solidFill>
                  <a:schemeClr val="bg2"/>
                </a:solidFill>
              </a:rPr>
              <a:t>// private : float radius;</a:t>
            </a:r>
          </a:p>
          <a:p>
            <a:pPr marL="0" indent="0" algn="l" rtl="0">
              <a:lnSpc>
                <a:spcPct val="90000"/>
              </a:lnSpc>
              <a:buFontTx/>
              <a:buNone/>
            </a:pPr>
            <a:r>
              <a:rPr lang="en-US" altLang="en-US" sz="2400" b="1" smtClean="0">
                <a:solidFill>
                  <a:schemeClr val="bg1"/>
                </a:solidFill>
              </a:rPr>
              <a:t>     public :</a:t>
            </a:r>
          </a:p>
          <a:p>
            <a:pPr marL="0" indent="0" algn="l" rtl="0">
              <a:lnSpc>
                <a:spcPct val="90000"/>
              </a:lnSpc>
              <a:buFontTx/>
              <a:buNone/>
            </a:pPr>
            <a:r>
              <a:rPr lang="en-US" altLang="en-US" sz="2400" b="1" smtClean="0">
                <a:solidFill>
                  <a:schemeClr val="bg1"/>
                </a:solidFill>
              </a:rPr>
              <a:t>	    double area() { return(3.14159*radius*radius);}</a:t>
            </a:r>
          </a:p>
          <a:p>
            <a:pPr marL="0" indent="0" algn="l" rtl="0">
              <a:lnSpc>
                <a:spcPct val="90000"/>
              </a:lnSpc>
              <a:buFontTx/>
              <a:buNone/>
            </a:pPr>
            <a:r>
              <a:rPr lang="en-US" altLang="en-US" sz="2400" b="1" smtClean="0">
                <a:solidFill>
                  <a:schemeClr val="bg1"/>
                </a:solidFill>
              </a:rPr>
              <a:t>               circle (float r=10) { radius=r; }</a:t>
            </a:r>
          </a:p>
          <a:p>
            <a:pPr marL="0" indent="0" algn="l" rtl="0">
              <a:lnSpc>
                <a:spcPct val="90000"/>
              </a:lnSpc>
              <a:buFontTx/>
              <a:buNone/>
            </a:pPr>
            <a:r>
              <a:rPr lang="en-US" altLang="en-US" sz="2400" b="1" smtClean="0">
                <a:solidFill>
                  <a:schemeClr val="bg1"/>
                </a:solidFill>
              </a:rPr>
              <a:t>};</a:t>
            </a:r>
          </a:p>
          <a:p>
            <a:pPr marL="0" indent="0" algn="l" rtl="0">
              <a:lnSpc>
                <a:spcPct val="90000"/>
              </a:lnSpc>
              <a:buFontTx/>
              <a:buNone/>
            </a:pPr>
            <a:r>
              <a:rPr lang="en-US" altLang="en-US" sz="2400" b="1" smtClean="0">
                <a:solidFill>
                  <a:schemeClr val="bg1"/>
                </a:solidFill>
              </a:rPr>
              <a:t>void main()</a:t>
            </a:r>
          </a:p>
          <a:p>
            <a:pPr marL="0" indent="0" algn="l" rtl="0">
              <a:lnSpc>
                <a:spcPct val="90000"/>
              </a:lnSpc>
              <a:buFontTx/>
              <a:buNone/>
            </a:pPr>
            <a:r>
              <a:rPr lang="en-US" altLang="en-US" sz="2400" b="1" smtClean="0">
                <a:solidFill>
                  <a:schemeClr val="bg1"/>
                </a:solidFill>
              </a:rPr>
              <a:t>{</a:t>
            </a:r>
          </a:p>
          <a:p>
            <a:pPr marL="0" indent="0" algn="l" rtl="0">
              <a:lnSpc>
                <a:spcPct val="90000"/>
              </a:lnSpc>
              <a:buFontTx/>
              <a:buNone/>
            </a:pPr>
            <a:r>
              <a:rPr lang="en-US" altLang="en-US" sz="2400" b="1" smtClean="0">
                <a:solidFill>
                  <a:schemeClr val="bg1"/>
                </a:solidFill>
              </a:rPr>
              <a:t>  circle c;</a:t>
            </a:r>
          </a:p>
          <a:p>
            <a:pPr marL="0" indent="0" algn="l" rtl="0">
              <a:lnSpc>
                <a:spcPct val="90000"/>
              </a:lnSpc>
              <a:buFontTx/>
              <a:buNone/>
            </a:pPr>
            <a:r>
              <a:rPr lang="en-US" altLang="en-US" sz="2400" b="1" smtClean="0">
                <a:solidFill>
                  <a:schemeClr val="bg1"/>
                </a:solidFill>
              </a:rPr>
              <a:t>  c.radius=5;   </a:t>
            </a:r>
            <a:r>
              <a:rPr lang="en-US" altLang="en-US" sz="2400" b="1" smtClean="0">
                <a:solidFill>
                  <a:srgbClr val="D60093"/>
                </a:solidFill>
              </a:rPr>
              <a:t>// Error without friend void main( )</a:t>
            </a:r>
          </a:p>
          <a:p>
            <a:pPr marL="0" indent="0" algn="l" rtl="0">
              <a:lnSpc>
                <a:spcPct val="90000"/>
              </a:lnSpc>
              <a:buFontTx/>
              <a:buNone/>
            </a:pPr>
            <a:r>
              <a:rPr lang="en-US" altLang="en-US" sz="2400" b="1" smtClean="0">
                <a:solidFill>
                  <a:schemeClr val="bg1"/>
                </a:solidFill>
              </a:rPr>
              <a:t>  cout&lt;&lt;c.area();</a:t>
            </a:r>
          </a:p>
          <a:p>
            <a:pPr marL="0" indent="0" algn="l" rtl="0">
              <a:lnSpc>
                <a:spcPct val="90000"/>
              </a:lnSpc>
              <a:buFontTx/>
              <a:buNone/>
            </a:pPr>
            <a:r>
              <a:rPr lang="en-US" altLang="en-US" sz="2400" b="1" smtClean="0">
                <a:solidFill>
                  <a:schemeClr val="bg1"/>
                </a:solidFill>
              </a:rPr>
              <a:t>}</a:t>
            </a:r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title"/>
          </p:nvPr>
        </p:nvSpPr>
        <p:spPr>
          <a:xfrm>
            <a:off x="5724525" y="117475"/>
            <a:ext cx="3308350" cy="503238"/>
          </a:xfrm>
          <a:solidFill>
            <a:schemeClr val="hlink"/>
          </a:solidFill>
          <a:ln cap="flat" algn="ctr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fa-IR" altLang="en-US" sz="2400" b="1" smtClean="0">
                <a:cs typeface="Times New Roman" panose="02020603050405020304" pitchFamily="18" charset="0"/>
              </a:rPr>
              <a:t> توابع دوست </a:t>
            </a:r>
            <a:r>
              <a:rPr lang="en-US" altLang="en-US" sz="2400" b="1" smtClean="0">
                <a:cs typeface="Times New Roman" panose="02020603050405020304" pitchFamily="18" charset="0"/>
              </a:rPr>
              <a:t>(friend) </a:t>
            </a:r>
            <a:r>
              <a:rPr lang="fa-IR" altLang="en-US" sz="2400" b="1" smtClean="0">
                <a:cs typeface="Times New Roman" panose="02020603050405020304" pitchFamily="18" charset="0"/>
              </a:rPr>
              <a:t> :</a:t>
            </a:r>
            <a:endParaRPr lang="en-US" altLang="en-US" sz="2400" b="1" smtClean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692150"/>
            <a:ext cx="8713787" cy="6165850"/>
          </a:xfrm>
          <a:solidFill>
            <a:schemeClr val="accent2"/>
          </a:solidFill>
          <a:ln w="38100" cap="flat" cmpd="dbl" algn="ctr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#include &lt;iostream.h&gt;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class circle {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</a:t>
            </a:r>
            <a:r>
              <a:rPr lang="en-US" altLang="en-US" sz="2000" b="1" smtClean="0">
                <a:solidFill>
                  <a:srgbClr val="CC3300"/>
                </a:solidFill>
              </a:rPr>
              <a:t>friend class cylinder;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protected : float radius;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public :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	double area(){	return(3.14159*radius*radius);}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	circle(float r=10){radius=r;}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};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class cylinder {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private :  float height;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	  circle c;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public :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	double volume(){ return (c.area( )*height); }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		cylinder (float h=5,float r=10) {</a:t>
            </a:r>
            <a:r>
              <a:rPr lang="en-US" altLang="en-US" sz="2000" b="1" smtClean="0">
                <a:solidFill>
                  <a:srgbClr val="FF6600"/>
                </a:solidFill>
              </a:rPr>
              <a:t>c.radius=r;</a:t>
            </a:r>
            <a:r>
              <a:rPr lang="en-US" altLang="en-US" sz="2000" b="1" smtClean="0">
                <a:solidFill>
                  <a:schemeClr val="bg1"/>
                </a:solidFill>
              </a:rPr>
              <a:t> height=h;}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};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void main()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{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  cylinder c;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  cout&lt;&lt;c.volume();</a:t>
            </a:r>
          </a:p>
          <a:p>
            <a:pPr marL="0" indent="0" algn="l" rtl="0">
              <a:lnSpc>
                <a:spcPct val="80000"/>
              </a:lnSpc>
              <a:buFontTx/>
              <a:buNone/>
            </a:pPr>
            <a:r>
              <a:rPr lang="en-US" altLang="en-US" sz="2000" b="1" smtClean="0">
                <a:solidFill>
                  <a:schemeClr val="bg1"/>
                </a:solidFill>
              </a:rPr>
              <a:t>}</a:t>
            </a: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title"/>
          </p:nvPr>
        </p:nvSpPr>
        <p:spPr>
          <a:xfrm>
            <a:off x="5724525" y="117475"/>
            <a:ext cx="3308350" cy="503238"/>
          </a:xfrm>
          <a:solidFill>
            <a:schemeClr val="hlink"/>
          </a:solidFill>
          <a:ln cap="flat" algn="ctr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fa-IR" altLang="en-US" sz="2400" b="1" smtClean="0">
                <a:cs typeface="Times New Roman" panose="02020603050405020304" pitchFamily="18" charset="0"/>
              </a:rPr>
              <a:t> کلاسهای دوست </a:t>
            </a:r>
            <a:r>
              <a:rPr lang="en-US" altLang="en-US" sz="2400" b="1" smtClean="0">
                <a:cs typeface="Times New Roman" panose="02020603050405020304" pitchFamily="18" charset="0"/>
              </a:rPr>
              <a:t>(friend) </a:t>
            </a:r>
            <a:r>
              <a:rPr lang="fa-IR" altLang="en-US" sz="2400" b="1" smtClean="0">
                <a:cs typeface="Times New Roman" panose="02020603050405020304" pitchFamily="18" charset="0"/>
              </a:rPr>
              <a:t> :</a:t>
            </a:r>
            <a:endParaRPr lang="en-US" altLang="en-US" sz="2400" b="1" smtClean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158198"/>
              </p:ext>
            </p:extLst>
          </p:nvPr>
        </p:nvGraphicFramePr>
        <p:xfrm>
          <a:off x="116904" y="2796890"/>
          <a:ext cx="8991600" cy="1280182"/>
        </p:xfrm>
        <a:graphic>
          <a:graphicData uri="http://schemas.openxmlformats.org/drawingml/2006/table">
            <a:tbl>
              <a:tblPr rtl="1" firstRow="1" firstCol="1" bandRow="1">
                <a:tableStyleId>{21E4AEA4-8DFA-4A89-87EB-49C32662AFE0}</a:tableStyleId>
              </a:tblPr>
              <a:tblGrid>
                <a:gridCol w="530002"/>
                <a:gridCol w="8461598"/>
              </a:tblGrid>
              <a:tr h="365778"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Titr" panose="00000700000000000000" pitchFamily="2" charset="-78"/>
                        </a:rPr>
                        <a:t>تمرینات</a:t>
                      </a:r>
                      <a:endParaRPr lang="en-US" sz="1800" dirty="0">
                        <a:cs typeface="B Titr" panose="00000700000000000000" pitchFamily="2" charset="-78"/>
                      </a:endParaRPr>
                    </a:p>
                  </a:txBody>
                  <a:tcPr marT="45722" marB="45722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68706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90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خط  با دو نقطه  مشخص میشود و طول دارد. مستطیل خطی است که عرض و محیط و مساحت دارد. مکعب مستطیل  مستطیلی است که ارتفاع و حجم و مساحت جانبی دارد و مکعب، مکعب مستطیلی است که طول و عرض و ارتفاع مساوی دارد. که چی !!!    </a:t>
                      </a:r>
                      <a:r>
                        <a:rPr lang="fa-IR" sz="1000" dirty="0" smtClean="0">
                          <a:cs typeface="B Nazanin" panose="00000400000000000000" pitchFamily="2" charset="-78"/>
                        </a:rPr>
                        <a:t>(کلاس)</a:t>
                      </a:r>
                      <a:endParaRPr lang="en-US" sz="10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619370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type="title"/>
          </p:nvPr>
        </p:nvSpPr>
        <p:spPr>
          <a:xfrm>
            <a:off x="6629400" y="95250"/>
            <a:ext cx="2395538" cy="438150"/>
          </a:xfrm>
          <a:solidFill>
            <a:schemeClr val="hlink"/>
          </a:solidFill>
          <a:ln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en-US" altLang="en-US" sz="2400" b="1" smtClean="0"/>
              <a:t> </a:t>
            </a:r>
            <a:r>
              <a:rPr lang="ar-SA" altLang="en-US" sz="2400" b="1" smtClean="0"/>
              <a:t>فايلها</a:t>
            </a:r>
            <a:r>
              <a:rPr lang="en-US" altLang="en-US" sz="2400" b="1" smtClean="0"/>
              <a:t>  ( Files ) </a:t>
            </a:r>
            <a:r>
              <a:rPr lang="fa-IR" altLang="en-US" sz="2400" b="1" smtClean="0"/>
              <a:t>:</a:t>
            </a:r>
            <a:endParaRPr lang="en-US" altLang="en-US" sz="2400" b="1" smtClean="0"/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304800" y="762000"/>
            <a:ext cx="8610600" cy="1938338"/>
          </a:xfrm>
          <a:prstGeom prst="rect">
            <a:avLst/>
          </a:prstGeom>
          <a:solidFill>
            <a:srgbClr val="CC99FF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B Nazanin" panose="00000400000000000000" pitchFamily="2" charset="-78"/>
              </a:rPr>
              <a:t> </a:t>
            </a:r>
            <a:r>
              <a:rPr lang="ar-SA" altLang="en-US" sz="2400" b="1">
                <a:cs typeface="B Nazanin" panose="00000400000000000000" pitchFamily="2" charset="-78"/>
              </a:rPr>
              <a:t>فايل</a:t>
            </a:r>
            <a:r>
              <a:rPr lang="en-US" altLang="en-US" sz="2400" b="1">
                <a:cs typeface="B Nazanin" panose="00000400000000000000" pitchFamily="2" charset="-78"/>
              </a:rPr>
              <a:t> Text </a:t>
            </a:r>
            <a:r>
              <a:rPr lang="fa-IR" altLang="en-US" sz="2400" b="1">
                <a:cs typeface="B Nazanin" panose="00000400000000000000" pitchFamily="2" charset="-78"/>
              </a:rPr>
              <a:t>: </a:t>
            </a:r>
            <a:r>
              <a:rPr lang="ar-SA" altLang="en-US" sz="2400" b="1">
                <a:cs typeface="B Nazanin" panose="00000400000000000000" pitchFamily="2" charset="-78"/>
              </a:rPr>
              <a:t>ا نتهاي سطر</a:t>
            </a:r>
            <a:r>
              <a:rPr lang="en-US" altLang="en-US" sz="2400" b="1">
                <a:cs typeface="B Nazanin" panose="00000400000000000000" pitchFamily="2" charset="-78"/>
              </a:rPr>
              <a:t> (  cr / lf  ) </a:t>
            </a:r>
            <a:r>
              <a:rPr lang="fa-IR" altLang="en-US" sz="2400" b="1">
                <a:cs typeface="B Nazanin" panose="00000400000000000000" pitchFamily="2" charset="-78"/>
              </a:rPr>
              <a:t>- </a:t>
            </a:r>
            <a:r>
              <a:rPr lang="ar-SA" altLang="en-US" sz="2400" b="1">
                <a:cs typeface="B Nazanin" panose="00000400000000000000" pitchFamily="2" charset="-78"/>
              </a:rPr>
              <a:t>ا نتهاي فايل</a:t>
            </a:r>
            <a:r>
              <a:rPr lang="en-US" altLang="en-US" sz="2400" b="1">
                <a:cs typeface="B Nazanin" panose="00000400000000000000" pitchFamily="2" charset="-78"/>
              </a:rPr>
              <a:t> EOF)  </a:t>
            </a:r>
            <a:r>
              <a:rPr lang="ar-SA" altLang="en-US" sz="2400" b="1">
                <a:cs typeface="B Nazanin" panose="00000400000000000000" pitchFamily="2" charset="-78"/>
              </a:rPr>
              <a:t>يا كاراكتر  26</a:t>
            </a:r>
            <a:r>
              <a:rPr lang="en-US" altLang="en-US" sz="2400" b="1">
                <a:cs typeface="B Nazanin" panose="00000400000000000000" pitchFamily="2" charset="-78"/>
              </a:rPr>
              <a:t>(</a:t>
            </a:r>
            <a:r>
              <a:rPr lang="ar-SA" altLang="en-US" sz="2400" b="1">
                <a:cs typeface="B Nazanin" panose="00000400000000000000" pitchFamily="2" charset="-78"/>
              </a:rPr>
              <a:t> -  عدد 123  سه بايت</a:t>
            </a:r>
            <a:r>
              <a:rPr lang="en-US" altLang="en-US" sz="2400" b="1">
                <a:cs typeface="B Nazanin" panose="00000400000000000000" pitchFamily="2" charset="-78"/>
              </a:rPr>
              <a:t>  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ar-SA" sz="2400" b="1">
                <a:cs typeface="B Nazanin" panose="00000400000000000000" pitchFamily="2" charset="-78"/>
              </a:rPr>
              <a:t> </a:t>
            </a:r>
            <a:r>
              <a:rPr lang="ar-SA" altLang="ar-SA" sz="2400" b="1">
                <a:cs typeface="B Nazanin" panose="00000400000000000000" pitchFamily="2" charset="-78"/>
              </a:rPr>
              <a:t>فايل</a:t>
            </a:r>
            <a:r>
              <a:rPr lang="en-US" altLang="en-US" sz="2400" b="1">
                <a:cs typeface="B Nazanin" panose="00000400000000000000" pitchFamily="2" charset="-78"/>
              </a:rPr>
              <a:t> Binary </a:t>
            </a:r>
            <a:r>
              <a:rPr lang="fa-IR" altLang="en-US" sz="2400" b="1">
                <a:cs typeface="B Nazanin" panose="00000400000000000000" pitchFamily="2" charset="-78"/>
              </a:rPr>
              <a:t> : </a:t>
            </a:r>
            <a:r>
              <a:rPr lang="ar-SA" altLang="en-US" sz="2400" b="1">
                <a:cs typeface="B Nazanin" panose="00000400000000000000" pitchFamily="2" charset="-78"/>
              </a:rPr>
              <a:t>ا نتهاي سطر</a:t>
            </a:r>
            <a:r>
              <a:rPr lang="en-US" altLang="en-US" sz="2400" b="1">
                <a:cs typeface="B Nazanin" panose="00000400000000000000" pitchFamily="2" charset="-78"/>
              </a:rPr>
              <a:t> ( lf ) </a:t>
            </a:r>
            <a:r>
              <a:rPr lang="fa-IR" altLang="en-US" sz="2400" b="1">
                <a:cs typeface="B Nazanin" panose="00000400000000000000" pitchFamily="2" charset="-78"/>
              </a:rPr>
              <a:t>- </a:t>
            </a:r>
            <a:r>
              <a:rPr lang="ar-SA" altLang="en-US" sz="2400" b="1">
                <a:cs typeface="B Nazanin" panose="00000400000000000000" pitchFamily="2" charset="-78"/>
              </a:rPr>
              <a:t>ا ندازه فايل در</a:t>
            </a:r>
            <a:r>
              <a:rPr lang="en-US" altLang="en-US" sz="2400" b="1">
                <a:cs typeface="B Nazanin" panose="00000400000000000000" pitchFamily="2" charset="-78"/>
              </a:rPr>
              <a:t> FAT 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B Nazanin" panose="00000400000000000000" pitchFamily="2" charset="-78"/>
              </a:rPr>
              <a:t> </a:t>
            </a:r>
            <a:r>
              <a:rPr lang="ar-SA" altLang="en-US" sz="2400" b="1">
                <a:cs typeface="B Nazanin" panose="00000400000000000000" pitchFamily="2" charset="-78"/>
              </a:rPr>
              <a:t>فايلهاي با دسترسي  ترتيبي  - فايلهاي با دسترسي  تصادفي يا مستقيم</a:t>
            </a:r>
            <a:r>
              <a:rPr lang="en-US" altLang="en-US" sz="2400" b="1">
                <a:cs typeface="B Nazanin" panose="00000400000000000000" pitchFamily="2" charset="-78"/>
              </a:rPr>
              <a:t> </a:t>
            </a:r>
          </a:p>
        </p:txBody>
      </p:sp>
      <p:grpSp>
        <p:nvGrpSpPr>
          <p:cNvPr id="40965" name="Group 2"/>
          <p:cNvGrpSpPr>
            <a:grpSpLocks/>
          </p:cNvGrpSpPr>
          <p:nvPr/>
        </p:nvGrpSpPr>
        <p:grpSpPr bwMode="auto">
          <a:xfrm>
            <a:off x="457200" y="2781300"/>
            <a:ext cx="8458200" cy="3001963"/>
            <a:chOff x="457200" y="2780928"/>
            <a:chExt cx="8458200" cy="3002343"/>
          </a:xfrm>
        </p:grpSpPr>
        <p:sp>
          <p:nvSpPr>
            <p:cNvPr id="40967" name="Rectangle 7"/>
            <p:cNvSpPr>
              <a:spLocks noChangeArrowheads="1"/>
            </p:cNvSpPr>
            <p:nvPr/>
          </p:nvSpPr>
          <p:spPr bwMode="auto">
            <a:xfrm>
              <a:off x="457200" y="2780928"/>
              <a:ext cx="8458200" cy="30023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800"/>
            </a:p>
          </p:txBody>
        </p:sp>
        <p:sp>
          <p:nvSpPr>
            <p:cNvPr id="41992" name="Text Box 8">
              <a:extLst>
                <a:ext uri="{FF2B5EF4-FFF2-40B4-BE49-F238E27FC236}"/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3400" y="2884129"/>
              <a:ext cx="8305800" cy="2824519"/>
            </a:xfrm>
            <a:prstGeom prst="rect">
              <a:avLst/>
            </a:prstGeom>
            <a:solidFill>
              <a:schemeClr val="accent2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lnSpc>
                  <a:spcPct val="120000"/>
                </a:lnSpc>
                <a:defRPr/>
              </a:pPr>
              <a:r>
                <a:rPr lang="en-US" altLang="en-US" sz="2400" b="1" dirty="0">
                  <a:solidFill>
                    <a:schemeClr val="bg1"/>
                  </a:solidFill>
                  <a:latin typeface="Courier New" panose="02070309020205020404" pitchFamily="49" charset="0"/>
                </a:rPr>
                <a:t>FILE *f , *in , *out ;</a:t>
              </a:r>
            </a:p>
            <a:p>
              <a:pPr algn="l" rtl="0">
                <a:lnSpc>
                  <a:spcPct val="120000"/>
                </a:lnSpc>
                <a:defRPr/>
              </a:pPr>
              <a:r>
                <a:rPr lang="en-US" altLang="en-US" sz="2400" b="1" dirty="0">
                  <a:solidFill>
                    <a:schemeClr val="bg1"/>
                  </a:solidFill>
                  <a:latin typeface="Courier New" panose="02070309020205020404" pitchFamily="49" charset="0"/>
                </a:rPr>
                <a:t>f = </a:t>
              </a:r>
              <a:r>
                <a:rPr lang="en-US" altLang="en-US" sz="2400" b="1" dirty="0" err="1">
                  <a:solidFill>
                    <a:schemeClr val="bg1"/>
                  </a:solidFill>
                  <a:latin typeface="Courier New" panose="02070309020205020404" pitchFamily="49" charset="0"/>
                </a:rPr>
                <a:t>fopen</a:t>
              </a:r>
              <a:r>
                <a:rPr lang="en-US" altLang="en-US" sz="2400" b="1" dirty="0">
                  <a:solidFill>
                    <a:schemeClr val="bg1"/>
                  </a:solidFill>
                  <a:latin typeface="Courier New" panose="02070309020205020404" pitchFamily="49" charset="0"/>
                </a:rPr>
                <a:t> (“</a:t>
              </a:r>
              <a:r>
                <a:rPr lang="ar-SA" altLang="ar-SA" sz="2400" dirty="0">
                  <a:solidFill>
                    <a:schemeClr val="bg1"/>
                  </a:solidFill>
                  <a:latin typeface="Courier New" panose="02070309020205020404" pitchFamily="49" charset="0"/>
                </a:rPr>
                <a:t>نحوه</a:t>
              </a:r>
              <a:r>
                <a:rPr lang="ar-SA" altLang="ar-SA" sz="2400" b="1" dirty="0">
                  <a:solidFill>
                    <a:schemeClr val="bg1"/>
                  </a:solidFill>
                  <a:latin typeface="Courier New" panose="02070309020205020404" pitchFamily="49" charset="0"/>
                </a:rPr>
                <a:t> </a:t>
              </a:r>
              <a:r>
                <a:rPr lang="ar-SA" altLang="ar-SA" sz="2400" dirty="0">
                  <a:solidFill>
                    <a:schemeClr val="bg1"/>
                  </a:solidFill>
                  <a:latin typeface="Courier New" panose="02070309020205020404" pitchFamily="49" charset="0"/>
                </a:rPr>
                <a:t>بازكردن</a:t>
              </a:r>
              <a:r>
                <a:rPr lang="ar-SA" altLang="en-US" sz="2400" b="1" dirty="0">
                  <a:solidFill>
                    <a:schemeClr val="bg1"/>
                  </a:solidFill>
                  <a:latin typeface="Courier New" panose="02070309020205020404" pitchFamily="49" charset="0"/>
                </a:rPr>
                <a:t>” , “</a:t>
              </a:r>
              <a:r>
                <a:rPr lang="ar-SA" altLang="en-US" sz="2400" dirty="0">
                  <a:solidFill>
                    <a:schemeClr val="bg1"/>
                  </a:solidFill>
                  <a:latin typeface="Courier New" panose="02070309020205020404" pitchFamily="49" charset="0"/>
                </a:rPr>
                <a:t>نام</a:t>
              </a:r>
              <a:r>
                <a:rPr lang="ar-SA" altLang="en-US" sz="2400" b="1" dirty="0">
                  <a:solidFill>
                    <a:schemeClr val="bg1"/>
                  </a:solidFill>
                  <a:latin typeface="Courier New" panose="02070309020205020404" pitchFamily="49" charset="0"/>
                </a:rPr>
                <a:t> </a:t>
              </a:r>
              <a:r>
                <a:rPr lang="ar-SA" altLang="en-US" sz="2400" dirty="0">
                  <a:solidFill>
                    <a:schemeClr val="bg1"/>
                  </a:solidFill>
                  <a:latin typeface="Courier New" panose="02070309020205020404" pitchFamily="49" charset="0"/>
                </a:rPr>
                <a:t>خارجي</a:t>
              </a:r>
              <a:r>
                <a:rPr lang="en-US" altLang="en-US" sz="2400" b="1" dirty="0">
                  <a:solidFill>
                    <a:schemeClr val="bg1"/>
                  </a:solidFill>
                  <a:latin typeface="Courier New" panose="02070309020205020404" pitchFamily="49" charset="0"/>
                </a:rPr>
                <a:t>” ) ;</a:t>
              </a:r>
            </a:p>
            <a:p>
              <a:pPr algn="l" rtl="0">
                <a:lnSpc>
                  <a:spcPct val="120000"/>
                </a:lnSpc>
                <a:defRPr/>
              </a:pPr>
              <a:r>
                <a:rPr lang="en-US" sz="2400" dirty="0">
                  <a:solidFill>
                    <a:schemeClr val="accent1">
                      <a:lumMod val="75000"/>
                    </a:schemeClr>
                  </a:solidFill>
                  <a:latin typeface="Consolas" panose="020B0609020204030204" pitchFamily="49" charset="0"/>
                </a:rPr>
                <a:t>//</a:t>
              </a:r>
              <a:r>
                <a:rPr lang="en-US" sz="2400" dirty="0" err="1">
                  <a:solidFill>
                    <a:schemeClr val="accent1">
                      <a:lumMod val="75000"/>
                    </a:schemeClr>
                  </a:solidFill>
                  <a:latin typeface="Consolas" panose="020B0609020204030204" pitchFamily="49" charset="0"/>
                </a:rPr>
                <a:t>int</a:t>
              </a:r>
              <a:r>
                <a:rPr lang="en-US" sz="2400" dirty="0">
                  <a:solidFill>
                    <a:schemeClr val="accent1">
                      <a:lumMod val="75000"/>
                    </a:schemeClr>
                  </a:solidFill>
                  <a:latin typeface="Consolas" panose="020B0609020204030204" pitchFamily="49" charset="0"/>
                </a:rPr>
                <a:t> err = </a:t>
              </a:r>
              <a:r>
                <a:rPr lang="en-US" sz="2400" dirty="0" err="1">
                  <a:solidFill>
                    <a:schemeClr val="accent1">
                      <a:lumMod val="75000"/>
                    </a:schemeClr>
                  </a:solidFill>
                  <a:latin typeface="Consolas" panose="020B0609020204030204" pitchFamily="49" charset="0"/>
                </a:rPr>
                <a:t>fopen_s</a:t>
              </a:r>
              <a:r>
                <a:rPr lang="en-US" sz="2400" dirty="0">
                  <a:solidFill>
                    <a:schemeClr val="accent1">
                      <a:lumMod val="75000"/>
                    </a:schemeClr>
                  </a:solidFill>
                  <a:latin typeface="Consolas" panose="020B0609020204030204" pitchFamily="49" charset="0"/>
                </a:rPr>
                <a:t>(&amp;</a:t>
              </a:r>
              <a:r>
                <a:rPr lang="en-US" sz="2400" dirty="0" err="1">
                  <a:solidFill>
                    <a:schemeClr val="accent1">
                      <a:lumMod val="75000"/>
                    </a:schemeClr>
                  </a:solidFill>
                  <a:latin typeface="Consolas" panose="020B0609020204030204" pitchFamily="49" charset="0"/>
                </a:rPr>
                <a:t>f,"f</a:t>
              </a:r>
              <a:r>
                <a:rPr lang="en-US" sz="2400" dirty="0">
                  <a:solidFill>
                    <a:schemeClr val="accent1">
                      <a:lumMod val="75000"/>
                    </a:schemeClr>
                  </a:solidFill>
                  <a:latin typeface="Consolas" panose="020B0609020204030204" pitchFamily="49" charset="0"/>
                </a:rPr>
                <a:t>:\\a.txt", "w");</a:t>
              </a:r>
              <a:endParaRPr lang="en-US" altLang="en-US" sz="2400" b="1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</a:endParaRPr>
            </a:p>
            <a:p>
              <a:pPr algn="l" rtl="0">
                <a:lnSpc>
                  <a:spcPct val="120000"/>
                </a:lnSpc>
                <a:defRPr/>
              </a:pPr>
              <a:r>
                <a:rPr lang="en-US" altLang="en-US" sz="2400" b="1" dirty="0">
                  <a:solidFill>
                    <a:schemeClr val="bg1"/>
                  </a:solidFill>
                  <a:latin typeface="Courier New" panose="02070309020205020404" pitchFamily="49" charset="0"/>
                </a:rPr>
                <a:t>if (f</a:t>
              </a:r>
              <a:r>
                <a:rPr lang="en-US" altLang="en-US" dirty="0">
                  <a:solidFill>
                    <a:schemeClr val="bg1"/>
                  </a:solidFill>
                  <a:latin typeface="Courier New" panose="02070309020205020404" pitchFamily="49" charset="0"/>
                </a:rPr>
                <a:t>==</a:t>
              </a:r>
              <a:r>
                <a:rPr lang="en-US" altLang="en-US" sz="2400" b="1" dirty="0">
                  <a:solidFill>
                    <a:schemeClr val="bg1"/>
                  </a:solidFill>
                  <a:latin typeface="Courier New" panose="02070309020205020404" pitchFamily="49" charset="0"/>
                </a:rPr>
                <a:t>NULL) puts(“File Not Open “); </a:t>
              </a:r>
            </a:p>
            <a:p>
              <a:pPr algn="l" rtl="0">
                <a:lnSpc>
                  <a:spcPct val="120000"/>
                </a:lnSpc>
                <a:defRPr/>
              </a:pPr>
              <a:r>
                <a:rPr lang="en-US" altLang="en-US" sz="2400" dirty="0">
                  <a:solidFill>
                    <a:schemeClr val="accent1">
                      <a:lumMod val="75000"/>
                    </a:schemeClr>
                  </a:solidFill>
                  <a:latin typeface="Consolas" panose="020B0609020204030204" pitchFamily="49" charset="0"/>
                </a:rPr>
                <a:t>//if (err!=0) puts(“File Not Open “);</a:t>
              </a:r>
            </a:p>
            <a:p>
              <a:pPr algn="l" rtl="0">
                <a:lnSpc>
                  <a:spcPct val="120000"/>
                </a:lnSpc>
                <a:defRPr/>
              </a:pPr>
              <a:r>
                <a:rPr lang="en-US" altLang="en-US" sz="2400" b="1" dirty="0">
                  <a:solidFill>
                    <a:schemeClr val="bg1"/>
                  </a:solidFill>
                  <a:latin typeface="Courier New" panose="02070309020205020404" pitchFamily="49" charset="0"/>
                </a:rPr>
                <a:t>if (!f) puts(“File Not Open “);  </a:t>
              </a:r>
            </a:p>
          </p:txBody>
        </p:sp>
      </p:grpSp>
      <p:sp>
        <p:nvSpPr>
          <p:cNvPr id="40966" name="Text Box 9"/>
          <p:cNvSpPr txBox="1">
            <a:spLocks noChangeArrowheads="1"/>
          </p:cNvSpPr>
          <p:nvPr/>
        </p:nvSpPr>
        <p:spPr bwMode="auto">
          <a:xfrm>
            <a:off x="1258888" y="5867400"/>
            <a:ext cx="6626225" cy="523875"/>
          </a:xfrm>
          <a:prstGeom prst="rect">
            <a:avLst/>
          </a:prstGeom>
          <a:solidFill>
            <a:srgbClr val="FF99FF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>
                <a:cs typeface="B Nazanin" panose="00000400000000000000" pitchFamily="2" charset="-78"/>
              </a:rPr>
              <a:t> </a:t>
            </a:r>
            <a:r>
              <a:rPr lang="ar-SA" altLang="en-US" sz="2800" b="1">
                <a:cs typeface="B Nazanin" panose="00000400000000000000" pitchFamily="2" charset="-78"/>
              </a:rPr>
              <a:t>نام خارجي </a:t>
            </a:r>
            <a:r>
              <a:rPr lang="en-US" altLang="en-US" sz="2800" b="1">
                <a:cs typeface="B Nazanin" panose="00000400000000000000" pitchFamily="2" charset="-78"/>
              </a:rPr>
              <a:t> :</a:t>
            </a:r>
            <a:r>
              <a:rPr lang="ar-SA" altLang="en-US" sz="2800" b="1">
                <a:cs typeface="B Nazanin" panose="00000400000000000000" pitchFamily="2" charset="-78"/>
              </a:rPr>
              <a:t>مثل</a:t>
            </a:r>
            <a:r>
              <a:rPr lang="en-US" altLang="en-US" sz="2800" b="1">
                <a:cs typeface="B Nazanin" panose="00000400000000000000" pitchFamily="2" charset="-78"/>
              </a:rPr>
              <a:t> “class.dat”  </a:t>
            </a:r>
            <a:r>
              <a:rPr lang="ar-SA" altLang="en-US" sz="2800" b="1">
                <a:cs typeface="B Nazanin" panose="00000400000000000000" pitchFamily="2" charset="-78"/>
              </a:rPr>
              <a:t>و</a:t>
            </a:r>
            <a:r>
              <a:rPr lang="en-US" altLang="en-US" sz="2800" b="1">
                <a:cs typeface="B Nazanin" panose="00000400000000000000" pitchFamily="2" charset="-78"/>
              </a:rPr>
              <a:t>  “c:\\a.txt”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6324600" y="128588"/>
            <a:ext cx="2690813" cy="481012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en-US" altLang="en-US" sz="2400" b="1" smtClean="0"/>
              <a:t> </a:t>
            </a:r>
            <a:r>
              <a:rPr lang="ar-SA" altLang="en-US" sz="2400" b="1" smtClean="0"/>
              <a:t>نحوه بازكردن فايلها</a:t>
            </a:r>
            <a:r>
              <a:rPr lang="en-US" altLang="en-US" sz="2400" b="1" smtClean="0"/>
              <a:t> :</a:t>
            </a: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4800600" y="709613"/>
            <a:ext cx="3886200" cy="3446462"/>
          </a:xfrm>
          <a:prstGeom prst="rect">
            <a:avLst/>
          </a:prstGeom>
          <a:solidFill>
            <a:srgbClr val="CC99FF"/>
          </a:solidFill>
          <a:ln w="38100">
            <a:solidFill>
              <a:srgbClr val="303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en-US" altLang="en-US" sz="2800" b="1" u="sng">
                <a:cs typeface="B Nazanin" panose="00000400000000000000" pitchFamily="2" charset="-78"/>
              </a:rPr>
              <a:t> </a:t>
            </a:r>
            <a:r>
              <a:rPr lang="ar-SA" altLang="en-US" sz="2800" b="1" u="sng">
                <a:cs typeface="B Nazanin" panose="00000400000000000000" pitchFamily="2" charset="-78"/>
              </a:rPr>
              <a:t>فايل</a:t>
            </a:r>
            <a:r>
              <a:rPr lang="fa-IR" altLang="en-US" sz="2800" b="1" u="sng">
                <a:cs typeface="B Nazanin" panose="00000400000000000000" pitchFamily="2" charset="-78"/>
              </a:rPr>
              <a:t> </a:t>
            </a:r>
            <a:r>
              <a:rPr lang="en-US" altLang="en-US" sz="2800" b="1" u="sng">
                <a:cs typeface="B Nazanin" panose="00000400000000000000" pitchFamily="2" charset="-78"/>
              </a:rPr>
              <a:t> : TEXT</a:t>
            </a:r>
            <a:endParaRPr lang="en-US" altLang="en-US" sz="2800" b="1">
              <a:cs typeface="B Nazanin" panose="00000400000000000000" pitchFamily="2" charset="-78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en-US" altLang="en-US" sz="2800" b="1">
                <a:cs typeface="B Nazanin" panose="00000400000000000000" pitchFamily="2" charset="-78"/>
              </a:rPr>
              <a:t> “r” </a:t>
            </a:r>
            <a:r>
              <a:rPr lang="ar-SA" altLang="ar-SA" sz="2800" b="1">
                <a:cs typeface="B Nazanin" panose="00000400000000000000" pitchFamily="2" charset="-78"/>
              </a:rPr>
              <a:t>يا</a:t>
            </a:r>
            <a:r>
              <a:rPr lang="en-US" altLang="en-US" sz="2800" b="1">
                <a:cs typeface="B Nazanin" panose="00000400000000000000" pitchFamily="2" charset="-78"/>
              </a:rPr>
              <a:t> :   “rt” </a:t>
            </a:r>
            <a:r>
              <a:rPr lang="ar-SA" altLang="en-US" sz="2800" b="1">
                <a:cs typeface="B Nazanin" panose="00000400000000000000" pitchFamily="2" charset="-78"/>
              </a:rPr>
              <a:t>خواندن</a:t>
            </a:r>
            <a:r>
              <a:rPr lang="en-US" altLang="en-US" sz="2800" b="1">
                <a:cs typeface="B Nazanin" panose="00000400000000000000" pitchFamily="2" charset="-78"/>
              </a:rPr>
              <a:t> </a:t>
            </a:r>
          </a:p>
          <a:p>
            <a:pPr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en-US" altLang="en-US" sz="2800" b="1">
                <a:cs typeface="B Nazanin" panose="00000400000000000000" pitchFamily="2" charset="-78"/>
              </a:rPr>
              <a:t> “w” </a:t>
            </a:r>
            <a:r>
              <a:rPr lang="ar-SA" altLang="ar-SA" sz="2800" b="1">
                <a:cs typeface="B Nazanin" panose="00000400000000000000" pitchFamily="2" charset="-78"/>
              </a:rPr>
              <a:t>يا</a:t>
            </a:r>
            <a:r>
              <a:rPr lang="en-US" altLang="en-US" sz="2800" b="1">
                <a:cs typeface="B Nazanin" panose="00000400000000000000" pitchFamily="2" charset="-78"/>
              </a:rPr>
              <a:t> : “wt” </a:t>
            </a:r>
            <a:r>
              <a:rPr lang="ar-SA" altLang="en-US" sz="2800" b="1">
                <a:cs typeface="B Nazanin" panose="00000400000000000000" pitchFamily="2" charset="-78"/>
              </a:rPr>
              <a:t>نوشتن</a:t>
            </a:r>
            <a:endParaRPr lang="en-US" altLang="en-US" sz="2800" b="1">
              <a:cs typeface="B Nazanin" panose="00000400000000000000" pitchFamily="2" charset="-78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en-US" altLang="en-US" sz="2800" b="1">
                <a:cs typeface="B Nazanin" panose="00000400000000000000" pitchFamily="2" charset="-78"/>
              </a:rPr>
              <a:t> “a” </a:t>
            </a:r>
            <a:r>
              <a:rPr lang="ar-SA" altLang="ar-SA" sz="2800" b="1">
                <a:cs typeface="B Nazanin" panose="00000400000000000000" pitchFamily="2" charset="-78"/>
              </a:rPr>
              <a:t>يا</a:t>
            </a:r>
            <a:r>
              <a:rPr lang="en-US" altLang="en-US" sz="2800" b="1">
                <a:cs typeface="B Nazanin" panose="00000400000000000000" pitchFamily="2" charset="-78"/>
              </a:rPr>
              <a:t> :   “at” </a:t>
            </a:r>
            <a:r>
              <a:rPr lang="ar-SA" altLang="en-US" sz="2800" b="1">
                <a:cs typeface="B Nazanin" panose="00000400000000000000" pitchFamily="2" charset="-78"/>
              </a:rPr>
              <a:t>افزودن</a:t>
            </a:r>
            <a:r>
              <a:rPr lang="en-US" altLang="en-US" sz="2800" b="1">
                <a:cs typeface="B Nazanin" panose="00000400000000000000" pitchFamily="2" charset="-78"/>
              </a:rPr>
              <a:t>  </a:t>
            </a:r>
          </a:p>
          <a:p>
            <a:pPr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en-US" altLang="en-US" sz="2800" b="1">
                <a:cs typeface="B Nazanin" panose="00000400000000000000" pitchFamily="2" charset="-78"/>
              </a:rPr>
              <a:t> “r+” </a:t>
            </a:r>
            <a:r>
              <a:rPr lang="ar-SA" altLang="en-US" sz="2800" b="1">
                <a:cs typeface="B Nazanin" panose="00000400000000000000" pitchFamily="2" charset="-78"/>
              </a:rPr>
              <a:t>و</a:t>
            </a:r>
            <a:r>
              <a:rPr lang="en-US" altLang="en-US" sz="2800" b="1">
                <a:cs typeface="B Nazanin" panose="00000400000000000000" pitchFamily="2" charset="-78"/>
              </a:rPr>
              <a:t> “w+” </a:t>
            </a:r>
            <a:r>
              <a:rPr lang="ar-SA" altLang="en-US" sz="2800" b="1">
                <a:cs typeface="B Nazanin" panose="00000400000000000000" pitchFamily="2" charset="-78"/>
              </a:rPr>
              <a:t>و</a:t>
            </a:r>
            <a:r>
              <a:rPr lang="en-US" altLang="en-US" sz="2800" b="1">
                <a:cs typeface="B Nazanin" panose="00000400000000000000" pitchFamily="2" charset="-78"/>
              </a:rPr>
              <a:t>: “a+” </a:t>
            </a:r>
          </a:p>
          <a:p>
            <a:pPr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ar-SA" altLang="ar-SA" sz="2800" b="1">
                <a:cs typeface="B Nazanin" panose="00000400000000000000" pitchFamily="2" charset="-78"/>
              </a:rPr>
              <a:t>خوا ندن و نوشتن</a:t>
            </a:r>
            <a:r>
              <a:rPr lang="en-US" altLang="ar-SA" sz="2800" b="1">
                <a:cs typeface="B Nazanin" panose="00000400000000000000" pitchFamily="2" charset="-78"/>
              </a:rPr>
              <a:t> </a:t>
            </a:r>
            <a:r>
              <a:rPr lang="en-US" altLang="en-US" sz="2800" b="1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41989" name="Text Box 4"/>
          <p:cNvSpPr txBox="1">
            <a:spLocks noChangeArrowheads="1"/>
          </p:cNvSpPr>
          <p:nvPr/>
        </p:nvSpPr>
        <p:spPr bwMode="auto">
          <a:xfrm>
            <a:off x="457200" y="709613"/>
            <a:ext cx="4114800" cy="3446462"/>
          </a:xfrm>
          <a:prstGeom prst="rect">
            <a:avLst/>
          </a:prstGeom>
          <a:solidFill>
            <a:srgbClr val="CC99FF"/>
          </a:solidFill>
          <a:ln w="38100">
            <a:solidFill>
              <a:srgbClr val="303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en-US" altLang="en-US" sz="2800" b="1" u="sng">
                <a:cs typeface="B Nazanin" panose="00000400000000000000" pitchFamily="2" charset="-78"/>
              </a:rPr>
              <a:t> </a:t>
            </a:r>
            <a:r>
              <a:rPr lang="ar-SA" altLang="en-US" sz="2800" b="1" u="sng">
                <a:cs typeface="B Nazanin" panose="00000400000000000000" pitchFamily="2" charset="-78"/>
              </a:rPr>
              <a:t>فايل</a:t>
            </a:r>
            <a:r>
              <a:rPr lang="en-US" altLang="en-US" sz="2800" b="1" u="sng">
                <a:cs typeface="B Nazanin" panose="00000400000000000000" pitchFamily="2" charset="-78"/>
              </a:rPr>
              <a:t> BINARY </a:t>
            </a:r>
            <a:r>
              <a:rPr lang="fa-IR" altLang="en-US" sz="2800" b="1" u="sng">
                <a:cs typeface="B Nazanin" panose="00000400000000000000" pitchFamily="2" charset="-78"/>
              </a:rPr>
              <a:t>:</a:t>
            </a:r>
            <a:endParaRPr lang="en-US" altLang="en-US" sz="2800" b="1">
              <a:cs typeface="B Nazanin" panose="00000400000000000000" pitchFamily="2" charset="-78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en-US" altLang="en-US" sz="2800" b="1">
                <a:cs typeface="B Nazanin" panose="00000400000000000000" pitchFamily="2" charset="-78"/>
              </a:rPr>
              <a:t> :  “rb” </a:t>
            </a:r>
            <a:r>
              <a:rPr lang="ar-SA" altLang="en-US" sz="2800" b="1">
                <a:cs typeface="B Nazanin" panose="00000400000000000000" pitchFamily="2" charset="-78"/>
              </a:rPr>
              <a:t>خواندن</a:t>
            </a:r>
            <a:r>
              <a:rPr lang="en-US" altLang="en-US" sz="2800" b="1">
                <a:cs typeface="B Nazanin" panose="00000400000000000000" pitchFamily="2" charset="-78"/>
              </a:rPr>
              <a:t> </a:t>
            </a:r>
          </a:p>
          <a:p>
            <a:pPr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en-US" altLang="en-US" sz="2800" b="1">
                <a:cs typeface="B Nazanin" panose="00000400000000000000" pitchFamily="2" charset="-78"/>
              </a:rPr>
              <a:t>“wb” </a:t>
            </a:r>
            <a:r>
              <a:rPr lang="fa-IR" altLang="en-US" sz="2800" b="1">
                <a:cs typeface="B Nazanin" panose="00000400000000000000" pitchFamily="2" charset="-78"/>
              </a:rPr>
              <a:t> : </a:t>
            </a:r>
            <a:r>
              <a:rPr lang="ar-SA" altLang="en-US" sz="2800" b="1">
                <a:cs typeface="B Nazanin" panose="00000400000000000000" pitchFamily="2" charset="-78"/>
              </a:rPr>
              <a:t>نوشتن</a:t>
            </a:r>
            <a:endParaRPr lang="en-US" altLang="en-US" sz="2800" b="1">
              <a:cs typeface="B Nazanin" panose="00000400000000000000" pitchFamily="2" charset="-78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en-US" altLang="en-US" sz="2800" b="1">
                <a:cs typeface="B Nazanin" panose="00000400000000000000" pitchFamily="2" charset="-78"/>
              </a:rPr>
              <a:t> “ab”</a:t>
            </a:r>
            <a:r>
              <a:rPr lang="fa-IR" altLang="en-US" sz="2800" b="1">
                <a:cs typeface="B Nazanin" panose="00000400000000000000" pitchFamily="2" charset="-78"/>
              </a:rPr>
              <a:t>  : </a:t>
            </a:r>
            <a:r>
              <a:rPr lang="ar-SA" altLang="en-US" sz="2800" b="1">
                <a:cs typeface="B Nazanin" panose="00000400000000000000" pitchFamily="2" charset="-78"/>
              </a:rPr>
              <a:t>افزودن</a:t>
            </a:r>
            <a:r>
              <a:rPr lang="en-US" altLang="en-US" sz="2800" b="1">
                <a:cs typeface="B Nazanin" panose="00000400000000000000" pitchFamily="2" charset="-78"/>
              </a:rPr>
              <a:t>  </a:t>
            </a:r>
          </a:p>
          <a:p>
            <a:pPr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en-US" altLang="en-US" sz="2800" b="1">
                <a:cs typeface="B Nazanin" panose="00000400000000000000" pitchFamily="2" charset="-78"/>
              </a:rPr>
              <a:t> “r+b” </a:t>
            </a:r>
            <a:r>
              <a:rPr lang="ar-SA" altLang="en-US" sz="2800" b="1">
                <a:cs typeface="B Nazanin" panose="00000400000000000000" pitchFamily="2" charset="-78"/>
              </a:rPr>
              <a:t>و</a:t>
            </a:r>
            <a:r>
              <a:rPr lang="en-US" altLang="en-US" sz="2800" b="1">
                <a:cs typeface="B Nazanin" panose="00000400000000000000" pitchFamily="2" charset="-78"/>
              </a:rPr>
              <a:t> “w+b” </a:t>
            </a:r>
            <a:r>
              <a:rPr lang="ar-SA" altLang="en-US" sz="2800" b="1">
                <a:cs typeface="B Nazanin" panose="00000400000000000000" pitchFamily="2" charset="-78"/>
              </a:rPr>
              <a:t>و</a:t>
            </a:r>
            <a:r>
              <a:rPr lang="en-US" altLang="en-US" sz="2800" b="1">
                <a:cs typeface="B Nazanin" panose="00000400000000000000" pitchFamily="2" charset="-78"/>
              </a:rPr>
              <a:t> “a+b”</a:t>
            </a:r>
            <a:r>
              <a:rPr lang="fa-IR" altLang="en-US" sz="2800" b="1">
                <a:cs typeface="B Nazanin" panose="00000400000000000000" pitchFamily="2" charset="-78"/>
              </a:rPr>
              <a:t>:</a:t>
            </a:r>
          </a:p>
          <a:p>
            <a:pPr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en-US" altLang="en-US" sz="2800" b="1">
                <a:cs typeface="B Nazanin" panose="00000400000000000000" pitchFamily="2" charset="-78"/>
              </a:rPr>
              <a:t> </a:t>
            </a:r>
            <a:r>
              <a:rPr lang="ar-SA" altLang="ar-SA" sz="2800" b="1">
                <a:cs typeface="B Nazanin" panose="00000400000000000000" pitchFamily="2" charset="-78"/>
              </a:rPr>
              <a:t>خوا ندن و نوشتن</a:t>
            </a:r>
            <a:r>
              <a:rPr lang="en-US" altLang="ar-SA" sz="2800" b="1">
                <a:cs typeface="B Nazanin" panose="00000400000000000000" pitchFamily="2" charset="-78"/>
              </a:rPr>
              <a:t> </a:t>
            </a:r>
            <a:r>
              <a:rPr lang="en-US" altLang="en-US" sz="2800" b="1">
                <a:cs typeface="B Nazanin" panose="00000400000000000000" pitchFamily="2" charset="-78"/>
              </a:rPr>
              <a:t> </a:t>
            </a:r>
          </a:p>
        </p:txBody>
      </p:sp>
      <p:grpSp>
        <p:nvGrpSpPr>
          <p:cNvPr id="41990" name="Group 9"/>
          <p:cNvGrpSpPr>
            <a:grpSpLocks/>
          </p:cNvGrpSpPr>
          <p:nvPr/>
        </p:nvGrpSpPr>
        <p:grpSpPr bwMode="auto">
          <a:xfrm>
            <a:off x="457200" y="4343400"/>
            <a:ext cx="8305800" cy="2495550"/>
            <a:chOff x="96" y="2748"/>
            <a:chExt cx="5616" cy="1572"/>
          </a:xfrm>
        </p:grpSpPr>
        <p:sp>
          <p:nvSpPr>
            <p:cNvPr id="41991" name="Rectangle 7"/>
            <p:cNvSpPr>
              <a:spLocks noChangeArrowheads="1"/>
            </p:cNvSpPr>
            <p:nvPr/>
          </p:nvSpPr>
          <p:spPr bwMode="auto">
            <a:xfrm>
              <a:off x="96" y="2748"/>
              <a:ext cx="5616" cy="15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800"/>
            </a:p>
          </p:txBody>
        </p:sp>
        <p:sp>
          <p:nvSpPr>
            <p:cNvPr id="41992" name="Text Box 8"/>
            <p:cNvSpPr txBox="1">
              <a:spLocks noChangeArrowheads="1"/>
            </p:cNvSpPr>
            <p:nvPr/>
          </p:nvSpPr>
          <p:spPr bwMode="auto">
            <a:xfrm>
              <a:off x="147" y="2810"/>
              <a:ext cx="5514" cy="1462"/>
            </a:xfrm>
            <a:prstGeom prst="rect">
              <a:avLst/>
            </a:prstGeom>
            <a:solidFill>
              <a:schemeClr val="accent2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</a:rPr>
                <a:t>FILE *in , *out ;</a:t>
              </a:r>
            </a:p>
            <a:p>
              <a:pPr algn="l" rtl="0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in = fopen </a:t>
              </a:r>
              <a:r>
                <a:rPr lang="en-US" altLang="en-US" sz="2400" b="1">
                  <a:solidFill>
                    <a:schemeClr val="bg1"/>
                  </a:solidFill>
                </a:rPr>
                <a:t> (“class.txt”,”r”) ;</a:t>
              </a:r>
            </a:p>
            <a:p>
              <a:pPr algn="l" rtl="0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if (!in) puts </a:t>
              </a:r>
              <a:r>
                <a:rPr lang="en-US" altLang="en-US" sz="2400" b="1">
                  <a:solidFill>
                    <a:schemeClr val="bg1"/>
                  </a:solidFill>
                </a:rPr>
                <a:t>(“File Not Open For Input...“);</a:t>
              </a:r>
            </a:p>
            <a:p>
              <a:pPr algn="l" rtl="0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out = fopen </a:t>
              </a:r>
              <a:r>
                <a:rPr lang="en-US" altLang="en-US" sz="2400" b="1">
                  <a:solidFill>
                    <a:schemeClr val="bg1"/>
                  </a:solidFill>
                </a:rPr>
                <a:t> (“myfile.dat”,”wb”);</a:t>
              </a:r>
            </a:p>
            <a:p>
              <a:pPr algn="l" rtl="0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if (!out) puts </a:t>
              </a:r>
              <a:r>
                <a:rPr lang="en-US" altLang="en-US" sz="2400" b="1">
                  <a:solidFill>
                    <a:schemeClr val="bg1"/>
                  </a:solidFill>
                </a:rPr>
                <a:t>(“File Not Open For Output...“); 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title"/>
          </p:nvPr>
        </p:nvSpPr>
        <p:spPr>
          <a:xfrm>
            <a:off x="5867400" y="152400"/>
            <a:ext cx="3124200" cy="53340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/>
              <a:t>مقدار دهي اوليّه</a:t>
            </a:r>
            <a:r>
              <a:rPr lang="en-US" altLang="en-US" sz="2400" b="1" smtClean="0"/>
              <a:t>  struct </a:t>
            </a:r>
            <a:r>
              <a:rPr lang="fa-IR" altLang="en-US" sz="2400" b="1" smtClean="0"/>
              <a:t>:</a:t>
            </a:r>
            <a:endParaRPr lang="en-US" altLang="en-US" sz="2400" b="1" smtClean="0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304800" y="838200"/>
            <a:ext cx="4267200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student  st = {“ali”, 17.5, 123}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student st = {“ali”}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student st = {0}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student st = {};  </a:t>
            </a:r>
            <a:r>
              <a:rPr lang="ar-SA" altLang="en-US" sz="2400" b="1"/>
              <a:t>مجاز نيست</a:t>
            </a:r>
            <a:r>
              <a:rPr lang="en-US" altLang="en-US" sz="2400" b="1"/>
              <a:t>  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student *s = {“ali”} ; </a:t>
            </a:r>
            <a:r>
              <a:rPr lang="ar-SA" altLang="en-US" sz="2400" b="1"/>
              <a:t>مجاز نيست</a:t>
            </a:r>
            <a:r>
              <a:rPr lang="en-US" altLang="en-US" sz="2400" b="1"/>
              <a:t>  </a:t>
            </a:r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>
            <a:off x="76200" y="3581400"/>
            <a:ext cx="5029200" cy="0"/>
          </a:xfrm>
          <a:prstGeom prst="line">
            <a:avLst/>
          </a:prstGeom>
          <a:noFill/>
          <a:ln w="76200" cmpd="tri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304800" y="4038600"/>
            <a:ext cx="3581400" cy="210978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struct  date {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        unsigned char m, d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        unsigned  y;	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} ;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4191000" y="4038600"/>
            <a:ext cx="3581400" cy="210978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struct  employ {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        char  name[20]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        date B_D;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}  e1 , e2 ;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6096000" y="3429000"/>
            <a:ext cx="2667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ar-SA" altLang="en-US" sz="2400" b="1">
                <a:solidFill>
                  <a:srgbClr val="008080"/>
                </a:solidFill>
              </a:rPr>
              <a:t>ساختار در ساختار</a:t>
            </a:r>
            <a:r>
              <a:rPr lang="en-US" altLang="en-US" sz="2400" b="1">
                <a:solidFill>
                  <a:srgbClr val="008080"/>
                </a:solidFill>
              </a:rPr>
              <a:t> :</a:t>
            </a:r>
          </a:p>
        </p:txBody>
      </p:sp>
      <p:sp>
        <p:nvSpPr>
          <p:cNvPr id="18441" name="Freeform 10"/>
          <p:cNvSpPr>
            <a:spLocks/>
          </p:cNvSpPr>
          <p:nvPr/>
        </p:nvSpPr>
        <p:spPr bwMode="auto">
          <a:xfrm>
            <a:off x="5319713" y="3810000"/>
            <a:ext cx="2986087" cy="2184400"/>
          </a:xfrm>
          <a:custGeom>
            <a:avLst/>
            <a:gdLst>
              <a:gd name="T0" fmla="*/ 2147483646 w 1881"/>
              <a:gd name="T1" fmla="*/ 0 h 1376"/>
              <a:gd name="T2" fmla="*/ 2147483646 w 1881"/>
              <a:gd name="T3" fmla="*/ 2147483646 h 1376"/>
              <a:gd name="T4" fmla="*/ 2147483646 w 1881"/>
              <a:gd name="T5" fmla="*/ 2147483646 h 1376"/>
              <a:gd name="T6" fmla="*/ 0 w 1881"/>
              <a:gd name="T7" fmla="*/ 2147483646 h 13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81" h="1376">
                <a:moveTo>
                  <a:pt x="1881" y="0"/>
                </a:moveTo>
                <a:lnTo>
                  <a:pt x="1881" y="906"/>
                </a:lnTo>
                <a:lnTo>
                  <a:pt x="643" y="1376"/>
                </a:lnTo>
                <a:lnTo>
                  <a:pt x="0" y="1083"/>
                </a:lnTo>
              </a:path>
            </a:pathLst>
          </a:custGeom>
          <a:noFill/>
          <a:ln w="38100" cmpd="sng">
            <a:solidFill>
              <a:srgbClr val="CC00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2" name="Freeform 11"/>
          <p:cNvSpPr>
            <a:spLocks/>
          </p:cNvSpPr>
          <p:nvPr/>
        </p:nvSpPr>
        <p:spPr bwMode="auto">
          <a:xfrm>
            <a:off x="5562600" y="3038475"/>
            <a:ext cx="1714500" cy="1123950"/>
          </a:xfrm>
          <a:custGeom>
            <a:avLst/>
            <a:gdLst>
              <a:gd name="T0" fmla="*/ 2147483646 w 1080"/>
              <a:gd name="T1" fmla="*/ 2147483646 h 708"/>
              <a:gd name="T2" fmla="*/ 2147483646 w 1080"/>
              <a:gd name="T3" fmla="*/ 2147483646 h 708"/>
              <a:gd name="T4" fmla="*/ 2147483646 w 1080"/>
              <a:gd name="T5" fmla="*/ 0 h 708"/>
              <a:gd name="T6" fmla="*/ 0 w 1080"/>
              <a:gd name="T7" fmla="*/ 2147483646 h 7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80" h="708">
                <a:moveTo>
                  <a:pt x="1080" y="288"/>
                </a:moveTo>
                <a:lnTo>
                  <a:pt x="1080" y="6"/>
                </a:lnTo>
                <a:lnTo>
                  <a:pt x="210" y="0"/>
                </a:lnTo>
                <a:lnTo>
                  <a:pt x="0" y="708"/>
                </a:lnTo>
              </a:path>
            </a:pathLst>
          </a:custGeom>
          <a:noFill/>
          <a:ln w="38100" cmpd="sng">
            <a:solidFill>
              <a:srgbClr val="CC00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type="title"/>
          </p:nvPr>
        </p:nvSpPr>
        <p:spPr>
          <a:xfrm>
            <a:off x="6400800" y="128588"/>
            <a:ext cx="2638425" cy="328612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en-US" altLang="en-US" sz="2400" b="1" smtClean="0"/>
              <a:t> </a:t>
            </a:r>
            <a:r>
              <a:rPr lang="ar-SA" altLang="en-US" sz="2400" b="1" smtClean="0"/>
              <a:t>چند تابع روي فايلها</a:t>
            </a:r>
            <a:r>
              <a:rPr lang="en-US" altLang="en-US" sz="2400" b="1" smtClean="0"/>
              <a:t> :</a:t>
            </a:r>
          </a:p>
        </p:txBody>
      </p:sp>
      <p:sp>
        <p:nvSpPr>
          <p:cNvPr id="43012" name="Text Box 4" descr="Recycled paper"/>
          <p:cNvSpPr txBox="1">
            <a:spLocks noChangeArrowheads="1"/>
          </p:cNvSpPr>
          <p:nvPr/>
        </p:nvSpPr>
        <p:spPr bwMode="auto">
          <a:xfrm>
            <a:off x="457200" y="914400"/>
            <a:ext cx="8229600" cy="5703888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1- </a:t>
            </a:r>
            <a:r>
              <a:rPr lang="en-US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feof( f ) </a:t>
            </a: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 : پايان فايل  ( ابتدا بايد از فايل خوانده شود</a:t>
            </a:r>
            <a:r>
              <a:rPr lang="en-US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 </a:t>
            </a: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 )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2-</a:t>
            </a:r>
            <a:r>
              <a:rPr lang="en-US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fclose( f )  </a:t>
            </a: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 : </a:t>
            </a:r>
            <a:r>
              <a:rPr lang="ar-SA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بستن فايل</a:t>
            </a:r>
            <a:endParaRPr lang="fa-IR" altLang="en-US" sz="2800" b="1">
              <a:solidFill>
                <a:srgbClr val="333399"/>
              </a:solidFill>
              <a:cs typeface="B Nazanin" panose="00000400000000000000" pitchFamily="2" charset="-78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3- </a:t>
            </a:r>
            <a:r>
              <a:rPr lang="en-US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rewind( f ) </a:t>
            </a: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 : </a:t>
            </a:r>
            <a:r>
              <a:rPr lang="ar-SA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رفتن به ابتدا</a:t>
            </a:r>
            <a:endParaRPr lang="fa-IR" altLang="en-US" sz="2800" b="1">
              <a:solidFill>
                <a:srgbClr val="333399"/>
              </a:solidFill>
              <a:cs typeface="B Nazanin" panose="00000400000000000000" pitchFamily="2" charset="-78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4- </a:t>
            </a:r>
            <a:r>
              <a:rPr lang="en-US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ftell( f ) </a:t>
            </a: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 : موقعيت ( بايت</a:t>
            </a:r>
            <a:r>
              <a:rPr lang="en-US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 </a:t>
            </a: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)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5- </a:t>
            </a:r>
            <a:r>
              <a:rPr lang="en-US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fcloseall( ) </a:t>
            </a: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 : </a:t>
            </a:r>
            <a:r>
              <a:rPr lang="ar-SA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بستن فايلها</a:t>
            </a:r>
            <a:endParaRPr lang="fa-IR" altLang="en-US" sz="2800" b="1">
              <a:solidFill>
                <a:srgbClr val="333399"/>
              </a:solidFill>
              <a:cs typeface="B Nazanin" panose="00000400000000000000" pitchFamily="2" charset="-78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6- </a:t>
            </a:r>
            <a:r>
              <a:rPr lang="en-US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fflush( f ) </a:t>
            </a: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 : </a:t>
            </a:r>
            <a:r>
              <a:rPr lang="ar-SA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انتقال بافر به فايل</a:t>
            </a:r>
            <a:r>
              <a:rPr lang="en-US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 </a:t>
            </a:r>
            <a:endParaRPr lang="fa-IR" altLang="en-US" sz="2800" b="1">
              <a:solidFill>
                <a:srgbClr val="333399"/>
              </a:solidFill>
              <a:cs typeface="B Nazanin" panose="00000400000000000000" pitchFamily="2" charset="-78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7- </a:t>
            </a:r>
            <a:r>
              <a:rPr lang="en-US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flushall( ) </a:t>
            </a: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 : </a:t>
            </a:r>
            <a:r>
              <a:rPr lang="ar-SA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انتقال بافرها به فايلها</a:t>
            </a:r>
            <a:endParaRPr lang="fa-IR" altLang="en-US" sz="2800" b="1">
              <a:solidFill>
                <a:srgbClr val="333399"/>
              </a:solidFill>
              <a:cs typeface="B Nazanin" panose="00000400000000000000" pitchFamily="2" charset="-78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8- </a:t>
            </a:r>
            <a:r>
              <a:rPr lang="en-US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 remove( External_File_Name)</a:t>
            </a: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 :</a:t>
            </a:r>
            <a:r>
              <a:rPr lang="en-US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 </a:t>
            </a:r>
            <a:r>
              <a:rPr lang="ar-SA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حذف  فايل</a:t>
            </a:r>
            <a:r>
              <a:rPr lang="en-US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 </a:t>
            </a:r>
            <a:endParaRPr lang="fa-IR" altLang="en-US" sz="2800" b="1">
              <a:solidFill>
                <a:srgbClr val="333399"/>
              </a:solidFill>
              <a:cs typeface="B Nazanin" panose="00000400000000000000" pitchFamily="2" charset="-78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9- </a:t>
            </a:r>
            <a:r>
              <a:rPr lang="en-US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fseek( f, o, w ) </a:t>
            </a: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 : </a:t>
            </a:r>
            <a:r>
              <a:rPr lang="ar-SA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انتقال اشاره گر فايل</a:t>
            </a: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 </a:t>
            </a:r>
            <a:r>
              <a:rPr lang="ar-SA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–</a:t>
            </a: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 </a:t>
            </a:r>
            <a:r>
              <a:rPr lang="en-US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w=0</a:t>
            </a: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 (</a:t>
            </a:r>
            <a:r>
              <a:rPr lang="ar-SA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آغازفايل) و</a:t>
            </a: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 </a:t>
            </a:r>
            <a:r>
              <a:rPr lang="en-US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w=1</a:t>
            </a: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 ( </a:t>
            </a:r>
            <a:r>
              <a:rPr lang="ar-SA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موقعيت فعلي) و </a:t>
            </a:r>
            <a:r>
              <a:rPr lang="en-US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w=2</a:t>
            </a: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 (</a:t>
            </a:r>
            <a:r>
              <a:rPr lang="ar-SA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پايان فايل</a:t>
            </a: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) -  </a:t>
            </a:r>
            <a:r>
              <a:rPr lang="en-US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o</a:t>
            </a: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 (</a:t>
            </a:r>
            <a:r>
              <a:rPr lang="ar-SA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فاصله به بايت</a:t>
            </a:r>
            <a:r>
              <a:rPr lang="fa-IR" altLang="en-US" sz="2800" b="1">
                <a:solidFill>
                  <a:srgbClr val="333399"/>
                </a:solidFill>
                <a:cs typeface="B Nazanin" panose="00000400000000000000" pitchFamily="2" charset="-78"/>
              </a:rPr>
              <a:t>)</a:t>
            </a:r>
            <a:endParaRPr lang="en-US" altLang="en-US" sz="2800" b="1">
              <a:solidFill>
                <a:srgbClr val="333399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title"/>
          </p:nvPr>
        </p:nvSpPr>
        <p:spPr>
          <a:xfrm>
            <a:off x="4900613" y="128588"/>
            <a:ext cx="4114800" cy="45720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en-US" altLang="en-US" sz="2400" b="1" smtClean="0"/>
              <a:t> </a:t>
            </a:r>
            <a:r>
              <a:rPr lang="ar-SA" altLang="en-US" sz="2400" b="1" smtClean="0"/>
              <a:t>چند دستور ورودي و خروجي فايلها</a:t>
            </a:r>
            <a:r>
              <a:rPr lang="en-US" altLang="en-US" sz="2400" b="1" smtClean="0"/>
              <a:t> :</a:t>
            </a:r>
          </a:p>
        </p:txBody>
      </p:sp>
      <p:sp>
        <p:nvSpPr>
          <p:cNvPr id="44036" name="Text Box 5"/>
          <p:cNvSpPr txBox="1">
            <a:spLocks noChangeArrowheads="1"/>
          </p:cNvSpPr>
          <p:nvPr/>
        </p:nvSpPr>
        <p:spPr bwMode="auto">
          <a:xfrm>
            <a:off x="152400" y="838200"/>
            <a:ext cx="8839200" cy="1093788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rgbClr val="CCECFF"/>
              </a:gs>
            </a:gsLst>
            <a:lin ang="5400000" scaled="1"/>
          </a:gradFill>
          <a:ln w="9525">
            <a:solidFill>
              <a:srgbClr val="303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fa-IR" altLang="en-US" sz="2600" b="1">
                <a:cs typeface="B Nazanin" panose="00000400000000000000" pitchFamily="2" charset="-78"/>
              </a:rPr>
              <a:t>1-</a:t>
            </a:r>
            <a:r>
              <a:rPr lang="en-US" altLang="en-US" sz="2600" b="1">
                <a:cs typeface="B Nazanin" panose="00000400000000000000" pitchFamily="2" charset="-78"/>
              </a:rPr>
              <a:t>int putc(int ch , FILE *f ) </a:t>
            </a:r>
            <a:r>
              <a:rPr lang="fa-IR" altLang="en-US" sz="2600" b="1">
                <a:cs typeface="B Nazanin" panose="00000400000000000000" pitchFamily="2" charset="-78"/>
              </a:rPr>
              <a:t> : عدم موفقيت</a:t>
            </a:r>
            <a:r>
              <a:rPr lang="en-US" altLang="en-US" sz="2600" b="1">
                <a:cs typeface="B Nazanin" panose="00000400000000000000" pitchFamily="2" charset="-78"/>
              </a:rPr>
              <a:t> EOF </a:t>
            </a:r>
            <a:r>
              <a:rPr lang="ar-SA" altLang="en-US" sz="2600" b="1">
                <a:cs typeface="B Nazanin" panose="00000400000000000000" pitchFamily="2" charset="-78"/>
              </a:rPr>
              <a:t>وگرنه</a:t>
            </a:r>
            <a:r>
              <a:rPr lang="en-US" altLang="en-US" sz="2600" b="1">
                <a:cs typeface="B Nazanin" panose="00000400000000000000" pitchFamily="2" charset="-78"/>
              </a:rPr>
              <a:t>ch </a:t>
            </a:r>
            <a:r>
              <a:rPr lang="ar-SA" altLang="en-US" sz="2600" b="1">
                <a:cs typeface="B Nazanin" panose="00000400000000000000" pitchFamily="2" charset="-78"/>
              </a:rPr>
              <a:t>برميگردد</a:t>
            </a:r>
            <a:endParaRPr lang="fa-IR" altLang="en-US" sz="2600" b="1">
              <a:cs typeface="B Nazanin" panose="00000400000000000000" pitchFamily="2" charset="-78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fa-IR" altLang="en-US" sz="2600" b="1">
                <a:cs typeface="B Nazanin" panose="00000400000000000000" pitchFamily="2" charset="-78"/>
              </a:rPr>
              <a:t>2-</a:t>
            </a:r>
            <a:r>
              <a:rPr lang="en-US" altLang="en-US" sz="2600" b="1">
                <a:cs typeface="B Nazanin" panose="00000400000000000000" pitchFamily="2" charset="-78"/>
              </a:rPr>
              <a:t>int getc( FILE *f ) </a:t>
            </a:r>
            <a:r>
              <a:rPr lang="fa-IR" altLang="en-US" sz="2600" b="1">
                <a:cs typeface="B Nazanin" panose="00000400000000000000" pitchFamily="2" charset="-78"/>
              </a:rPr>
              <a:t> : عدم موفقيت</a:t>
            </a:r>
            <a:r>
              <a:rPr lang="en-US" altLang="en-US" sz="2600" b="1">
                <a:cs typeface="B Nazanin" panose="00000400000000000000" pitchFamily="2" charset="-78"/>
              </a:rPr>
              <a:t> EOF </a:t>
            </a:r>
            <a:r>
              <a:rPr lang="ar-SA" altLang="en-US" sz="2600" b="1">
                <a:cs typeface="B Nazanin" panose="00000400000000000000" pitchFamily="2" charset="-78"/>
              </a:rPr>
              <a:t>برميگردد</a:t>
            </a:r>
            <a:endParaRPr lang="en-US" altLang="en-US" sz="2600" b="1">
              <a:cs typeface="B Nazanin" panose="00000400000000000000" pitchFamily="2" charset="-78"/>
            </a:endParaRPr>
          </a:p>
        </p:txBody>
      </p:sp>
      <p:grpSp>
        <p:nvGrpSpPr>
          <p:cNvPr id="44037" name="Group 14"/>
          <p:cNvGrpSpPr>
            <a:grpSpLocks/>
          </p:cNvGrpSpPr>
          <p:nvPr/>
        </p:nvGrpSpPr>
        <p:grpSpPr bwMode="auto">
          <a:xfrm>
            <a:off x="47625" y="2057400"/>
            <a:ext cx="4524375" cy="4114800"/>
            <a:chOff x="30" y="1296"/>
            <a:chExt cx="2850" cy="2592"/>
          </a:xfrm>
        </p:grpSpPr>
        <p:sp>
          <p:nvSpPr>
            <p:cNvPr id="44041" name="Rectangle 7"/>
            <p:cNvSpPr>
              <a:spLocks noChangeArrowheads="1"/>
            </p:cNvSpPr>
            <p:nvPr/>
          </p:nvSpPr>
          <p:spPr bwMode="auto">
            <a:xfrm>
              <a:off x="30" y="1296"/>
              <a:ext cx="2850" cy="259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800"/>
            </a:p>
          </p:txBody>
        </p:sp>
        <p:sp>
          <p:nvSpPr>
            <p:cNvPr id="44042" name="Text Box 8"/>
            <p:cNvSpPr txBox="1">
              <a:spLocks noChangeArrowheads="1"/>
            </p:cNvSpPr>
            <p:nvPr/>
          </p:nvSpPr>
          <p:spPr bwMode="auto">
            <a:xfrm>
              <a:off x="69" y="1343"/>
              <a:ext cx="2766" cy="2503"/>
            </a:xfrm>
            <a:prstGeom prst="rect">
              <a:avLst/>
            </a:prstGeom>
            <a:solidFill>
              <a:schemeClr val="accent2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chemeClr val="bg1"/>
                  </a:solidFill>
                </a:rPr>
                <a:t>void main( )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chemeClr val="bg1"/>
                  </a:solidFill>
                </a:rPr>
                <a:t>{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chemeClr val="bg1"/>
                  </a:solidFill>
                </a:rPr>
                <a:t>  FILE *f;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chemeClr val="bg1"/>
                  </a:solidFill>
                </a:rPr>
                <a:t>  char c;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chemeClr val="bg1"/>
                  </a:solidFill>
                </a:rPr>
                <a:t>  f=fopen("test.txt","w");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chemeClr val="bg1"/>
                  </a:solidFill>
                </a:rPr>
                <a:t>  while((c=getchar())!='~')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chemeClr val="bg1"/>
                  </a:solidFill>
                </a:rPr>
                <a:t>     putc(c,f);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chemeClr val="bg1"/>
                  </a:solidFill>
                </a:rPr>
                <a:t>  fclose(f);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chemeClr val="bg1"/>
                  </a:solidFill>
                </a:rPr>
                <a:t>}</a:t>
              </a:r>
            </a:p>
          </p:txBody>
        </p:sp>
      </p:grpSp>
      <p:grpSp>
        <p:nvGrpSpPr>
          <p:cNvPr id="44038" name="Group 13"/>
          <p:cNvGrpSpPr>
            <a:grpSpLocks/>
          </p:cNvGrpSpPr>
          <p:nvPr/>
        </p:nvGrpSpPr>
        <p:grpSpPr bwMode="auto">
          <a:xfrm>
            <a:off x="4648200" y="2057400"/>
            <a:ext cx="4419600" cy="4495800"/>
            <a:chOff x="2928" y="1296"/>
            <a:chExt cx="2784" cy="2832"/>
          </a:xfrm>
        </p:grpSpPr>
        <p:sp>
          <p:nvSpPr>
            <p:cNvPr id="44039" name="Rectangle 11"/>
            <p:cNvSpPr>
              <a:spLocks noChangeArrowheads="1"/>
            </p:cNvSpPr>
            <p:nvPr/>
          </p:nvSpPr>
          <p:spPr bwMode="auto">
            <a:xfrm>
              <a:off x="2928" y="1296"/>
              <a:ext cx="2784" cy="28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800"/>
            </a:p>
          </p:txBody>
        </p:sp>
        <p:sp>
          <p:nvSpPr>
            <p:cNvPr id="44040" name="Text Box 12"/>
            <p:cNvSpPr txBox="1">
              <a:spLocks noChangeArrowheads="1"/>
            </p:cNvSpPr>
            <p:nvPr/>
          </p:nvSpPr>
          <p:spPr bwMode="auto">
            <a:xfrm>
              <a:off x="2967" y="1343"/>
              <a:ext cx="2701" cy="2744"/>
            </a:xfrm>
            <a:prstGeom prst="rect">
              <a:avLst/>
            </a:prstGeom>
            <a:solidFill>
              <a:schemeClr val="accent2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chemeClr val="bg1"/>
                  </a:solidFill>
                </a:rPr>
                <a:t>void main( )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chemeClr val="bg1"/>
                  </a:solidFill>
                </a:rPr>
                <a:t>{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chemeClr val="bg1"/>
                  </a:solidFill>
                </a:rPr>
                <a:t>  FILE *f;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chemeClr val="bg1"/>
                  </a:solidFill>
                </a:rPr>
                <a:t>  f=fopen("test.txt","r");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chemeClr val="bg1"/>
                  </a:solidFill>
                </a:rPr>
                <a:t>  char c=getc(f);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chemeClr val="bg1"/>
                  </a:solidFill>
                </a:rPr>
                <a:t>  while (!feof(f))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chemeClr val="bg1"/>
                  </a:solidFill>
                </a:rPr>
                <a:t>    {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chemeClr val="bg1"/>
                  </a:solidFill>
                </a:rPr>
                <a:t>       putchar(c);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chemeClr val="bg1"/>
                  </a:solidFill>
                </a:rPr>
                <a:t>       c=getc(f);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chemeClr val="bg1"/>
                  </a:solidFill>
                </a:rPr>
                <a:t>    }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chemeClr val="bg1"/>
                  </a:solidFill>
                </a:rPr>
                <a:t>}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Text Box 2"/>
          <p:cNvSpPr txBox="1">
            <a:spLocks noChangeArrowheads="1"/>
          </p:cNvSpPr>
          <p:nvPr/>
        </p:nvSpPr>
        <p:spPr bwMode="auto">
          <a:xfrm>
            <a:off x="152400" y="80963"/>
            <a:ext cx="8839200" cy="1492250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rgbClr val="CCECFF"/>
              </a:gs>
            </a:gsLst>
            <a:lin ang="5400000" scaled="1"/>
          </a:gradFill>
          <a:ln w="9525">
            <a:solidFill>
              <a:srgbClr val="303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fa-IR" altLang="en-US" sz="2600" b="1">
                <a:cs typeface="B Nazanin" panose="00000400000000000000" pitchFamily="2" charset="-78"/>
              </a:rPr>
              <a:t>3-</a:t>
            </a:r>
            <a:r>
              <a:rPr lang="en-US" altLang="en-US" sz="2600" b="1">
                <a:cs typeface="B Nazanin" panose="00000400000000000000" pitchFamily="2" charset="-78"/>
              </a:rPr>
              <a:t> : int fputs( char *s , FILE *f ) </a:t>
            </a:r>
            <a:r>
              <a:rPr lang="ar-SA" altLang="en-US" sz="2600" b="1">
                <a:cs typeface="B Nazanin" panose="00000400000000000000" pitchFamily="2" charset="-78"/>
              </a:rPr>
              <a:t>در هر صورت رشته ها پشت سر هم قرار مي</a:t>
            </a:r>
            <a:r>
              <a:rPr lang="fa-IR" altLang="en-US" sz="2600" b="1">
                <a:cs typeface="B Nazanin" panose="00000400000000000000" pitchFamily="2" charset="-78"/>
              </a:rPr>
              <a:t> </a:t>
            </a:r>
            <a:r>
              <a:rPr lang="ar-SA" altLang="en-US" sz="2600" b="1">
                <a:cs typeface="B Nazanin" panose="00000400000000000000" pitchFamily="2" charset="-78"/>
              </a:rPr>
              <a:t>گيرند . مگر</a:t>
            </a:r>
            <a:r>
              <a:rPr lang="fa-IR" altLang="en-US" sz="2600" b="1">
                <a:cs typeface="B Nazanin" panose="00000400000000000000" pitchFamily="2" charset="-78"/>
              </a:rPr>
              <a:t>:    </a:t>
            </a:r>
            <a:r>
              <a:rPr lang="en-US" altLang="en-US" sz="2600" b="1">
                <a:cs typeface="B Nazanin" panose="00000400000000000000" pitchFamily="2" charset="-78"/>
              </a:rPr>
              <a:t>gets(s);  strcat( s,”\n”);  fputs(s, f); </a:t>
            </a:r>
            <a:endParaRPr lang="fa-IR" altLang="en-US" sz="2600" b="1">
              <a:cs typeface="B Nazanin" panose="00000400000000000000" pitchFamily="2" charset="-78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fa-IR" altLang="en-US" sz="2600" b="1">
                <a:cs typeface="B Nazanin" panose="00000400000000000000" pitchFamily="2" charset="-78"/>
              </a:rPr>
              <a:t>4-</a:t>
            </a:r>
            <a:r>
              <a:rPr lang="en-US" altLang="en-US" sz="2600" b="1">
                <a:cs typeface="B Nazanin" panose="00000400000000000000" pitchFamily="2" charset="-78"/>
              </a:rPr>
              <a:t> : char *fgets( char *s , int l , FILE *f ) </a:t>
            </a:r>
            <a:r>
              <a:rPr lang="ar-SA" altLang="ar-SA" sz="2600" b="1">
                <a:cs typeface="B Nazanin" panose="00000400000000000000" pitchFamily="2" charset="-78"/>
              </a:rPr>
              <a:t>در</a:t>
            </a:r>
            <a:r>
              <a:rPr lang="en-US" altLang="en-US" sz="2600" b="1">
                <a:cs typeface="B Nazanin" panose="00000400000000000000" pitchFamily="2" charset="-78"/>
              </a:rPr>
              <a:t> s </a:t>
            </a:r>
            <a:r>
              <a:rPr lang="ar-SA" altLang="en-US" sz="2600" b="1">
                <a:cs typeface="B Nazanin" panose="00000400000000000000" pitchFamily="2" charset="-78"/>
              </a:rPr>
              <a:t>حداكثر</a:t>
            </a:r>
            <a:r>
              <a:rPr lang="en-US" altLang="en-US" sz="2600" b="1">
                <a:cs typeface="B Nazanin" panose="00000400000000000000" pitchFamily="2" charset="-78"/>
              </a:rPr>
              <a:t>L-1</a:t>
            </a:r>
            <a:r>
              <a:rPr lang="fa-IR" altLang="en-US" sz="2600" b="1">
                <a:cs typeface="B Nazanin" panose="00000400000000000000" pitchFamily="2" charset="-78"/>
              </a:rPr>
              <a:t> </a:t>
            </a:r>
            <a:r>
              <a:rPr lang="ar-SA" altLang="en-US" sz="2600" b="1">
                <a:cs typeface="B Nazanin" panose="00000400000000000000" pitchFamily="2" charset="-78"/>
              </a:rPr>
              <a:t>كاراكتر</a:t>
            </a:r>
            <a:endParaRPr lang="en-US" altLang="en-US" sz="2600" b="1">
              <a:cs typeface="B Nazanin" panose="00000400000000000000" pitchFamily="2" charset="-78"/>
            </a:endParaRPr>
          </a:p>
        </p:txBody>
      </p:sp>
      <p:grpSp>
        <p:nvGrpSpPr>
          <p:cNvPr id="45060" name="Group 8"/>
          <p:cNvGrpSpPr>
            <a:grpSpLocks/>
          </p:cNvGrpSpPr>
          <p:nvPr/>
        </p:nvGrpSpPr>
        <p:grpSpPr bwMode="auto">
          <a:xfrm>
            <a:off x="152400" y="1676400"/>
            <a:ext cx="4419600" cy="4876800"/>
            <a:chOff x="96" y="1056"/>
            <a:chExt cx="2784" cy="3072"/>
          </a:xfrm>
        </p:grpSpPr>
        <p:sp>
          <p:nvSpPr>
            <p:cNvPr id="45064" name="Rectangle 6"/>
            <p:cNvSpPr>
              <a:spLocks noChangeArrowheads="1"/>
            </p:cNvSpPr>
            <p:nvPr/>
          </p:nvSpPr>
          <p:spPr bwMode="auto">
            <a:xfrm>
              <a:off x="96" y="1056"/>
              <a:ext cx="2784" cy="30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800"/>
            </a:p>
          </p:txBody>
        </p:sp>
        <p:sp>
          <p:nvSpPr>
            <p:cNvPr id="45065" name="Text Box 7"/>
            <p:cNvSpPr txBox="1">
              <a:spLocks noChangeArrowheads="1"/>
            </p:cNvSpPr>
            <p:nvPr/>
          </p:nvSpPr>
          <p:spPr bwMode="auto">
            <a:xfrm>
              <a:off x="135" y="1103"/>
              <a:ext cx="2701" cy="2980"/>
            </a:xfrm>
            <a:prstGeom prst="rect">
              <a:avLst/>
            </a:prstGeom>
            <a:solidFill>
              <a:schemeClr val="accent2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</a:rPr>
                <a:t>void main( )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</a:rPr>
                <a:t>{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</a:rPr>
                <a:t>   FILE *f;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</a:rPr>
                <a:t>   char s[10];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</a:rPr>
                <a:t>   f=fopen ("class.txt","w");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</a:rPr>
                <a:t>   while (1)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</a:rPr>
                <a:t>    {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</a:rPr>
                <a:t>      gets(s);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</a:rPr>
                <a:t>      if (strcmp(s,"")==0) break;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</a:rPr>
                <a:t>      strcat(s,"\n");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</a:rPr>
                <a:t>      fputs(s,f);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</a:rPr>
                <a:t>    }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</a:rPr>
                <a:t>   fclose(f);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</a:rPr>
                <a:t>}</a:t>
              </a:r>
            </a:p>
          </p:txBody>
        </p:sp>
      </p:grpSp>
      <p:grpSp>
        <p:nvGrpSpPr>
          <p:cNvPr id="45061" name="Group 9"/>
          <p:cNvGrpSpPr>
            <a:grpSpLocks/>
          </p:cNvGrpSpPr>
          <p:nvPr/>
        </p:nvGrpSpPr>
        <p:grpSpPr bwMode="auto">
          <a:xfrm>
            <a:off x="4824413" y="1676400"/>
            <a:ext cx="4191000" cy="4876800"/>
            <a:chOff x="96" y="1056"/>
            <a:chExt cx="2784" cy="3072"/>
          </a:xfrm>
        </p:grpSpPr>
        <p:sp>
          <p:nvSpPr>
            <p:cNvPr id="45062" name="Rectangle 10"/>
            <p:cNvSpPr>
              <a:spLocks noChangeArrowheads="1"/>
            </p:cNvSpPr>
            <p:nvPr/>
          </p:nvSpPr>
          <p:spPr bwMode="auto">
            <a:xfrm>
              <a:off x="96" y="1056"/>
              <a:ext cx="2784" cy="30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800"/>
            </a:p>
          </p:txBody>
        </p:sp>
        <p:sp>
          <p:nvSpPr>
            <p:cNvPr id="45063" name="Text Box 11"/>
            <p:cNvSpPr txBox="1">
              <a:spLocks noChangeArrowheads="1"/>
            </p:cNvSpPr>
            <p:nvPr/>
          </p:nvSpPr>
          <p:spPr bwMode="auto">
            <a:xfrm>
              <a:off x="135" y="1103"/>
              <a:ext cx="2701" cy="2962"/>
            </a:xfrm>
            <a:prstGeom prst="rect">
              <a:avLst/>
            </a:prstGeom>
            <a:solidFill>
              <a:schemeClr val="accent2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500" b="1">
                  <a:solidFill>
                    <a:schemeClr val="bg1"/>
                  </a:solidFill>
                </a:rPr>
                <a:t>void main()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500" b="1">
                  <a:solidFill>
                    <a:schemeClr val="bg1"/>
                  </a:solidFill>
                </a:rPr>
                <a:t>{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500" b="1">
                  <a:solidFill>
                    <a:schemeClr val="bg1"/>
                  </a:solidFill>
                </a:rPr>
                <a:t>   FILE *f;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500" b="1">
                  <a:solidFill>
                    <a:schemeClr val="bg1"/>
                  </a:solidFill>
                </a:rPr>
                <a:t>   char s[10];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500" b="1">
                  <a:solidFill>
                    <a:schemeClr val="bg1"/>
                  </a:solidFill>
                </a:rPr>
                <a:t>   f=fopen("class.txt","r");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500" b="1">
                  <a:solidFill>
                    <a:schemeClr val="bg1"/>
                  </a:solidFill>
                </a:rPr>
                <a:t>   fgets(s,10,f);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500" b="1">
                  <a:solidFill>
                    <a:schemeClr val="bg1"/>
                  </a:solidFill>
                </a:rPr>
                <a:t>   while (!feof(f))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500" b="1">
                  <a:solidFill>
                    <a:schemeClr val="bg1"/>
                  </a:solidFill>
                </a:rPr>
                <a:t>    {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500" b="1">
                  <a:solidFill>
                    <a:schemeClr val="bg1"/>
                  </a:solidFill>
                </a:rPr>
                <a:t>        puts(s);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500" b="1">
                  <a:solidFill>
                    <a:schemeClr val="bg1"/>
                  </a:solidFill>
                </a:rPr>
                <a:t>        fgets(s,10,f);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500" b="1">
                  <a:solidFill>
                    <a:schemeClr val="bg1"/>
                  </a:solidFill>
                </a:rPr>
                <a:t>    }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500" b="1">
                  <a:solidFill>
                    <a:schemeClr val="bg1"/>
                  </a:solidFill>
                </a:rPr>
                <a:t>}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Text Box 2"/>
          <p:cNvSpPr txBox="1">
            <a:spLocks noChangeArrowheads="1"/>
          </p:cNvSpPr>
          <p:nvPr/>
        </p:nvSpPr>
        <p:spPr bwMode="auto">
          <a:xfrm>
            <a:off x="152400" y="76200"/>
            <a:ext cx="8839200" cy="1093788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rgbClr val="CCECFF"/>
              </a:gs>
            </a:gsLst>
            <a:lin ang="5400000" scaled="1"/>
          </a:gradFill>
          <a:ln w="9525">
            <a:solidFill>
              <a:srgbClr val="303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fa-IR" altLang="en-US" sz="2600" b="1">
                <a:cs typeface="B Nazanin" panose="00000400000000000000" pitchFamily="2" charset="-78"/>
              </a:rPr>
              <a:t>5- </a:t>
            </a:r>
            <a:r>
              <a:rPr lang="en-US" altLang="en-US" sz="2600" b="1">
                <a:cs typeface="B Nazanin" panose="00000400000000000000" pitchFamily="2" charset="-78"/>
              </a:rPr>
              <a:t> : fprintf ( FILE *f ,”Format”, x ) </a:t>
            </a:r>
            <a:r>
              <a:rPr lang="fa-IR" altLang="en-US" sz="2600" b="1">
                <a:cs typeface="B Nazanin" panose="00000400000000000000" pitchFamily="2" charset="-78"/>
              </a:rPr>
              <a:t>بهتر است هرداده در يك سطر</a:t>
            </a:r>
            <a:r>
              <a:rPr lang="en-US" altLang="en-US" sz="2600" b="1">
                <a:cs typeface="B Nazanin" panose="00000400000000000000" pitchFamily="2" charset="-78"/>
              </a:rPr>
              <a:t> </a:t>
            </a:r>
            <a:endParaRPr lang="fa-IR" altLang="en-US" sz="2600" b="1">
              <a:cs typeface="B Nazanin" panose="00000400000000000000" pitchFamily="2" charset="-78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fa-IR" altLang="en-US" sz="2600" b="1">
                <a:cs typeface="B Nazanin" panose="00000400000000000000" pitchFamily="2" charset="-78"/>
              </a:rPr>
              <a:t>6- </a:t>
            </a:r>
            <a:r>
              <a:rPr lang="en-US" altLang="en-US" sz="2600" b="1">
                <a:cs typeface="B Nazanin" panose="00000400000000000000" pitchFamily="2" charset="-78"/>
              </a:rPr>
              <a:t>fscanf ( FILE *f ,”Format”,&amp;x )</a:t>
            </a:r>
            <a:r>
              <a:rPr lang="fa-IR" altLang="en-US" sz="2600" b="1">
                <a:cs typeface="B Nazanin" panose="00000400000000000000" pitchFamily="2" charset="-78"/>
              </a:rPr>
              <a:t> : در مورد رشته &amp; </a:t>
            </a:r>
            <a:r>
              <a:rPr lang="ar-SA" altLang="en-US" sz="2600" b="1">
                <a:cs typeface="B Nazanin" panose="00000400000000000000" pitchFamily="2" charset="-78"/>
              </a:rPr>
              <a:t>لازم نيست</a:t>
            </a:r>
            <a:endParaRPr lang="en-US" altLang="en-US" sz="2600" b="1">
              <a:cs typeface="B Nazanin" panose="00000400000000000000" pitchFamily="2" charset="-78"/>
            </a:endParaRPr>
          </a:p>
        </p:txBody>
      </p:sp>
      <p:grpSp>
        <p:nvGrpSpPr>
          <p:cNvPr id="46084" name="Group 10"/>
          <p:cNvGrpSpPr>
            <a:grpSpLocks/>
          </p:cNvGrpSpPr>
          <p:nvPr/>
        </p:nvGrpSpPr>
        <p:grpSpPr bwMode="auto">
          <a:xfrm>
            <a:off x="142875" y="1219200"/>
            <a:ext cx="5724525" cy="5578475"/>
            <a:chOff x="90" y="768"/>
            <a:chExt cx="3606" cy="3514"/>
          </a:xfrm>
        </p:grpSpPr>
        <p:sp>
          <p:nvSpPr>
            <p:cNvPr id="46088" name="Rectangle 5"/>
            <p:cNvSpPr>
              <a:spLocks noChangeArrowheads="1"/>
            </p:cNvSpPr>
            <p:nvPr/>
          </p:nvSpPr>
          <p:spPr bwMode="auto">
            <a:xfrm>
              <a:off x="90" y="768"/>
              <a:ext cx="3606" cy="35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800"/>
            </a:p>
          </p:txBody>
        </p:sp>
        <p:sp>
          <p:nvSpPr>
            <p:cNvPr id="46089" name="Text Box 6"/>
            <p:cNvSpPr txBox="1">
              <a:spLocks noChangeArrowheads="1"/>
            </p:cNvSpPr>
            <p:nvPr/>
          </p:nvSpPr>
          <p:spPr bwMode="auto">
            <a:xfrm>
              <a:off x="141" y="815"/>
              <a:ext cx="3498" cy="3394"/>
            </a:xfrm>
            <a:prstGeom prst="rect">
              <a:avLst/>
            </a:prstGeom>
            <a:solidFill>
              <a:schemeClr val="accent2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void main()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{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FILE *f;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char *s;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f=fopen("class.txt","w+");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for (int i=1;i&lt;=3;++i)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{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  gets(s);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  fprintf(f,"%s\n",s);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}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rewind(f); //fseek(f,0,0);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fscanf(f,"%s",s);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while (!feof(f))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{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 puts(s);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 fscanf(f,"%s",s);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}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}</a:t>
              </a:r>
              <a:endParaRPr lang="en-US" altLang="en-US" sz="2500" b="1">
                <a:solidFill>
                  <a:schemeClr val="bg1"/>
                </a:solidFill>
              </a:endParaRPr>
            </a:p>
          </p:txBody>
        </p:sp>
      </p:grpSp>
      <p:sp>
        <p:nvSpPr>
          <p:cNvPr id="46085" name="Rectangle 7"/>
          <p:cNvSpPr>
            <a:spLocks noChangeArrowheads="1"/>
          </p:cNvSpPr>
          <p:nvPr/>
        </p:nvSpPr>
        <p:spPr bwMode="auto">
          <a:xfrm>
            <a:off x="5919788" y="1219200"/>
            <a:ext cx="3157537" cy="50292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800"/>
          </a:p>
        </p:txBody>
      </p:sp>
      <p:sp>
        <p:nvSpPr>
          <p:cNvPr id="46086" name="Text Box 8"/>
          <p:cNvSpPr txBox="1">
            <a:spLocks noChangeArrowheads="1"/>
          </p:cNvSpPr>
          <p:nvPr/>
        </p:nvSpPr>
        <p:spPr bwMode="auto">
          <a:xfrm>
            <a:off x="6096000" y="1169988"/>
            <a:ext cx="2667000" cy="1801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</a:rPr>
              <a:t>ahmad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</a:rPr>
              <a:t>reza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</a:rPr>
              <a:t>mohammad</a:t>
            </a:r>
          </a:p>
        </p:txBody>
      </p:sp>
      <p:sp>
        <p:nvSpPr>
          <p:cNvPr id="46087" name="Text Box 9"/>
          <p:cNvSpPr txBox="1">
            <a:spLocks noChangeArrowheads="1"/>
          </p:cNvSpPr>
          <p:nvPr/>
        </p:nvSpPr>
        <p:spPr bwMode="auto">
          <a:xfrm>
            <a:off x="6096000" y="3124200"/>
            <a:ext cx="2667000" cy="180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</a:rPr>
              <a:t>ahmad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</a:rPr>
              <a:t>reza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</a:rPr>
              <a:t>mohammad</a:t>
            </a:r>
          </a:p>
        </p:txBody>
      </p:sp>
    </p:spTree>
  </p:cSld>
  <p:clrMapOvr>
    <a:masterClrMapping/>
  </p:clrMapOvr>
  <p:transition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7" name="Group 8"/>
          <p:cNvGrpSpPr>
            <a:grpSpLocks/>
          </p:cNvGrpSpPr>
          <p:nvPr/>
        </p:nvGrpSpPr>
        <p:grpSpPr bwMode="auto">
          <a:xfrm>
            <a:off x="66675" y="71438"/>
            <a:ext cx="5724525" cy="6553200"/>
            <a:chOff x="42" y="45"/>
            <a:chExt cx="3606" cy="4128"/>
          </a:xfrm>
        </p:grpSpPr>
        <p:sp>
          <p:nvSpPr>
            <p:cNvPr id="47111" name="Rectangle 3"/>
            <p:cNvSpPr>
              <a:spLocks noChangeArrowheads="1"/>
            </p:cNvSpPr>
            <p:nvPr/>
          </p:nvSpPr>
          <p:spPr bwMode="auto">
            <a:xfrm>
              <a:off x="42" y="45"/>
              <a:ext cx="3606" cy="412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800"/>
            </a:p>
          </p:txBody>
        </p:sp>
        <p:sp>
          <p:nvSpPr>
            <p:cNvPr id="47112" name="Text Box 4"/>
            <p:cNvSpPr txBox="1">
              <a:spLocks noChangeArrowheads="1"/>
            </p:cNvSpPr>
            <p:nvPr/>
          </p:nvSpPr>
          <p:spPr bwMode="auto">
            <a:xfrm>
              <a:off x="93" y="95"/>
              <a:ext cx="3498" cy="4015"/>
            </a:xfrm>
            <a:prstGeom prst="rect">
              <a:avLst/>
            </a:prstGeom>
            <a:solidFill>
              <a:schemeClr val="accent2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void main()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{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FILE *f;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float s;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f=fopen("class.dat","wb");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for (int i=1;i&lt;=3;++i)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{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  scanf("%f",&amp;s);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  fprintf(f,"%f ",s);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}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fclose(f);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f=fopen("class.dat","rb");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fscanf(f,"%f",&amp;s);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while (!feof(f))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{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 printf("%5.2f\n",s);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 fscanf(f,"%f",&amp;s);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}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}</a:t>
              </a:r>
            </a:p>
          </p:txBody>
        </p:sp>
      </p:grpSp>
      <p:sp>
        <p:nvSpPr>
          <p:cNvPr id="47108" name="Rectangle 5"/>
          <p:cNvSpPr>
            <a:spLocks noChangeArrowheads="1"/>
          </p:cNvSpPr>
          <p:nvPr/>
        </p:nvSpPr>
        <p:spPr bwMode="auto">
          <a:xfrm>
            <a:off x="5919788" y="125413"/>
            <a:ext cx="3157537" cy="50292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800"/>
          </a:p>
        </p:txBody>
      </p:sp>
      <p:sp>
        <p:nvSpPr>
          <p:cNvPr id="47109" name="Text Box 6"/>
          <p:cNvSpPr txBox="1">
            <a:spLocks noChangeArrowheads="1"/>
          </p:cNvSpPr>
          <p:nvPr/>
        </p:nvSpPr>
        <p:spPr bwMode="auto">
          <a:xfrm>
            <a:off x="6096000" y="76200"/>
            <a:ext cx="2667000" cy="180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</a:rPr>
              <a:t>19.5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</a:rPr>
              <a:t>17.75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</a:rPr>
              <a:t>14</a:t>
            </a:r>
          </a:p>
        </p:txBody>
      </p:sp>
      <p:sp>
        <p:nvSpPr>
          <p:cNvPr id="47110" name="Text Box 7"/>
          <p:cNvSpPr txBox="1">
            <a:spLocks noChangeArrowheads="1"/>
          </p:cNvSpPr>
          <p:nvPr/>
        </p:nvSpPr>
        <p:spPr bwMode="auto">
          <a:xfrm>
            <a:off x="6096000" y="2030413"/>
            <a:ext cx="2667000" cy="1801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</a:rPr>
              <a:t>19.50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</a:rPr>
              <a:t>17.75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</a:rPr>
              <a:t>14.00</a:t>
            </a:r>
          </a:p>
        </p:txBody>
      </p:sp>
    </p:spTree>
  </p:cSld>
  <p:clrMapOvr>
    <a:masterClrMapping/>
  </p:clrMapOvr>
  <p:transition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Text Box 2"/>
          <p:cNvSpPr txBox="1">
            <a:spLocks noChangeArrowheads="1"/>
          </p:cNvSpPr>
          <p:nvPr/>
        </p:nvSpPr>
        <p:spPr bwMode="auto">
          <a:xfrm>
            <a:off x="76200" y="77788"/>
            <a:ext cx="8991600" cy="1093787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rgbClr val="CCECFF"/>
              </a:gs>
            </a:gsLst>
            <a:lin ang="5400000" scaled="1"/>
          </a:gradFill>
          <a:ln w="9525">
            <a:solidFill>
              <a:srgbClr val="303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fa-IR" altLang="en-US" sz="2600" b="1">
                <a:cs typeface="B Nazanin" panose="00000400000000000000" pitchFamily="2" charset="-78"/>
              </a:rPr>
              <a:t>7-</a:t>
            </a:r>
            <a:r>
              <a:rPr lang="en-US" altLang="en-US" sz="2600" b="1">
                <a:cs typeface="B Nazanin" panose="00000400000000000000" pitchFamily="2" charset="-78"/>
              </a:rPr>
              <a:t> fwrite (&amp;x‚ Size_x, Num, f ) </a:t>
            </a:r>
            <a:r>
              <a:rPr lang="fa-IR" altLang="en-US" sz="2600" b="1">
                <a:cs typeface="B Nazanin" panose="00000400000000000000" pitchFamily="2" charset="-78"/>
              </a:rPr>
              <a:t> : </a:t>
            </a:r>
            <a:r>
              <a:rPr lang="en-US" altLang="en-US" sz="2600" b="1">
                <a:cs typeface="B Nazanin" panose="00000400000000000000" pitchFamily="2" charset="-78"/>
              </a:rPr>
              <a:t> </a:t>
            </a:r>
            <a:r>
              <a:rPr lang="fa-IR" altLang="en-US" sz="2600" b="1">
                <a:cs typeface="B Nazanin" panose="00000400000000000000" pitchFamily="2" charset="-78"/>
              </a:rPr>
              <a:t>براي كاراكتر</a:t>
            </a:r>
            <a:r>
              <a:rPr lang="en-US" altLang="en-US" sz="2600" b="1">
                <a:cs typeface="B Nazanin" panose="00000400000000000000" pitchFamily="2" charset="-78"/>
              </a:rPr>
              <a:t>fwrite(&amp;x, 1, n, f )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fa-IR" altLang="en-US" sz="2600" b="1">
                <a:cs typeface="B Nazanin" panose="00000400000000000000" pitchFamily="2" charset="-78"/>
              </a:rPr>
              <a:t>8-</a:t>
            </a:r>
            <a:r>
              <a:rPr lang="en-US" altLang="en-US" sz="2600" b="1">
                <a:cs typeface="B Nazanin" panose="00000400000000000000" pitchFamily="2" charset="-78"/>
              </a:rPr>
              <a:t> fread ( &amp;x‚ Size_x, Num, f ) </a:t>
            </a:r>
            <a:r>
              <a:rPr lang="fa-IR" altLang="en-US" sz="2600" b="1">
                <a:cs typeface="B Nazanin" panose="00000400000000000000" pitchFamily="2" charset="-78"/>
              </a:rPr>
              <a:t> : براي آرايه &amp; </a:t>
            </a:r>
            <a:r>
              <a:rPr lang="ar-SA" altLang="en-US" sz="2600" b="1">
                <a:cs typeface="B Nazanin" panose="00000400000000000000" pitchFamily="2" charset="-78"/>
              </a:rPr>
              <a:t>لازم نيست</a:t>
            </a:r>
            <a:endParaRPr lang="en-US" altLang="en-US" sz="2600" b="1">
              <a:cs typeface="B Nazanin" panose="00000400000000000000" pitchFamily="2" charset="-78"/>
            </a:endParaRPr>
          </a:p>
        </p:txBody>
      </p:sp>
      <p:grpSp>
        <p:nvGrpSpPr>
          <p:cNvPr id="48132" name="Group 6"/>
          <p:cNvGrpSpPr>
            <a:grpSpLocks/>
          </p:cNvGrpSpPr>
          <p:nvPr/>
        </p:nvGrpSpPr>
        <p:grpSpPr bwMode="auto">
          <a:xfrm>
            <a:off x="228600" y="1600200"/>
            <a:ext cx="8672513" cy="5029200"/>
            <a:chOff x="144" y="1008"/>
            <a:chExt cx="5463" cy="3168"/>
          </a:xfrm>
        </p:grpSpPr>
        <p:sp>
          <p:nvSpPr>
            <p:cNvPr id="48133" name="Rectangle 4"/>
            <p:cNvSpPr>
              <a:spLocks noChangeArrowheads="1"/>
            </p:cNvSpPr>
            <p:nvPr/>
          </p:nvSpPr>
          <p:spPr bwMode="auto">
            <a:xfrm>
              <a:off x="144" y="1008"/>
              <a:ext cx="5463" cy="31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800"/>
            </a:p>
          </p:txBody>
        </p:sp>
        <p:sp>
          <p:nvSpPr>
            <p:cNvPr id="48134" name="Text Box 5"/>
            <p:cNvSpPr txBox="1">
              <a:spLocks noChangeArrowheads="1"/>
            </p:cNvSpPr>
            <p:nvPr/>
          </p:nvSpPr>
          <p:spPr bwMode="auto">
            <a:xfrm>
              <a:off x="186" y="1050"/>
              <a:ext cx="5358" cy="3072"/>
            </a:xfrm>
            <a:prstGeom prst="rect">
              <a:avLst/>
            </a:prstGeom>
            <a:solidFill>
              <a:schemeClr val="accent2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struct std {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  char name[10];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  float avg;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} st;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void main()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{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FILE *f;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char *avgs;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if ((f=fopen("class.dat","w+b"))==NULL )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{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	  printf("Error in Opening File...");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	  exit(0);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}   </a:t>
              </a:r>
              <a:endParaRPr lang="en-US" altLang="en-US" sz="25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5" name="Group 5"/>
          <p:cNvGrpSpPr>
            <a:grpSpLocks/>
          </p:cNvGrpSpPr>
          <p:nvPr/>
        </p:nvGrpSpPr>
        <p:grpSpPr bwMode="auto">
          <a:xfrm>
            <a:off x="176213" y="39688"/>
            <a:ext cx="8767762" cy="6765925"/>
            <a:chOff x="45" y="0"/>
            <a:chExt cx="5523" cy="4262"/>
          </a:xfrm>
        </p:grpSpPr>
        <p:sp>
          <p:nvSpPr>
            <p:cNvPr id="49156" name="Rectangle 3"/>
            <p:cNvSpPr>
              <a:spLocks noChangeArrowheads="1"/>
            </p:cNvSpPr>
            <p:nvPr/>
          </p:nvSpPr>
          <p:spPr bwMode="auto">
            <a:xfrm>
              <a:off x="45" y="0"/>
              <a:ext cx="5523" cy="426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800"/>
            </a:p>
          </p:txBody>
        </p:sp>
        <p:sp>
          <p:nvSpPr>
            <p:cNvPr id="49157" name="Text Box 4"/>
            <p:cNvSpPr txBox="1">
              <a:spLocks noChangeArrowheads="1"/>
            </p:cNvSpPr>
            <p:nvPr/>
          </p:nvSpPr>
          <p:spPr bwMode="auto">
            <a:xfrm>
              <a:off x="123" y="55"/>
              <a:ext cx="5358" cy="4130"/>
            </a:xfrm>
            <a:prstGeom prst="rect">
              <a:avLst/>
            </a:prstGeom>
            <a:solidFill>
              <a:schemeClr val="accent2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while(1)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{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  printf("Name :");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  gets(st.name);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  if (st.name[0]==NULL) break;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  printf("Avg :");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  gets(avgs);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  st.avg=atof(avgs);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  fwrite(&amp;st,sizeof(std),1 ,f);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}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fflush(f);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rewind(f);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float s=0; int t=0;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fread(&amp;st,sizeof(std),1,f);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while( !feof(f))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{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  s+=st.avg; ++t;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  fread(&amp;st,sizeof(std),1,f);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}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printf("Class Avg=%5.2f",s/t);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fclose(f);</a:t>
              </a:r>
            </a:p>
            <a:p>
              <a:pPr algn="l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}</a:t>
              </a:r>
              <a:endParaRPr lang="en-US" altLang="en-US" sz="25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578556"/>
              </p:ext>
            </p:extLst>
          </p:nvPr>
        </p:nvGraphicFramePr>
        <p:xfrm>
          <a:off x="80062" y="2132856"/>
          <a:ext cx="8991600" cy="2426961"/>
        </p:xfrm>
        <a:graphic>
          <a:graphicData uri="http://schemas.openxmlformats.org/drawingml/2006/table">
            <a:tbl>
              <a:tblPr rtl="1" firstRow="1" firstCol="1" bandRow="1">
                <a:tableStyleId>{21E4AEA4-8DFA-4A89-87EB-49C32662AFE0}</a:tableStyleId>
              </a:tblPr>
              <a:tblGrid>
                <a:gridCol w="507968"/>
                <a:gridCol w="8483632"/>
              </a:tblGrid>
              <a:tr h="365778"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Titr" panose="00000700000000000000" pitchFamily="2" charset="-78"/>
                        </a:rPr>
                        <a:t>تمرینات</a:t>
                      </a:r>
                      <a:endParaRPr lang="en-US" sz="1800" dirty="0">
                        <a:cs typeface="B Titr" panose="00000700000000000000" pitchFamily="2" charset="-78"/>
                      </a:endParaRPr>
                    </a:p>
                  </a:txBody>
                  <a:tcPr marT="45722" marB="45722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68706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91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آیا با دستور 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copy 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و 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move 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در 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Command Prompt 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کار کرده اید ؟ اصلا چه کار داریم. با دستورات  </a:t>
                      </a:r>
                      <a:r>
                        <a:rPr lang="en-US" sz="1800" dirty="0" err="1" smtClean="0">
                          <a:cs typeface="B Nazanin" panose="00000400000000000000" pitchFamily="2" charset="-78"/>
                        </a:rPr>
                        <a:t>my_copy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  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و </a:t>
                      </a:r>
                      <a:r>
                        <a:rPr lang="en-US" sz="1800" dirty="0" err="1" smtClean="0">
                          <a:cs typeface="B Nazanin" panose="00000400000000000000" pitchFamily="2" charset="-78"/>
                        </a:rPr>
                        <a:t>my_move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کار کنید. 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/>
                </a:tc>
              </a:tr>
              <a:tr h="68706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92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مگر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C 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نمی تواند فایل 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Html 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ایجاد کند؟ شما با یک مثال ساده مثلا یک جدول ضرب خوشکل، پاسخ مثبت به این سوال بدهید . ممکن است به تابع تبدیل عدد صحیح به رشته (</a:t>
                      </a:r>
                      <a:r>
                        <a:rPr lang="en-US" sz="1800" dirty="0" err="1" smtClean="0">
                          <a:cs typeface="B Nazanin" panose="00000400000000000000" pitchFamily="2" charset="-78"/>
                        </a:rPr>
                        <a:t>itoa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)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، 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نیازداشته باشید.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/>
                </a:tc>
              </a:tr>
              <a:tr h="68706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93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دفترچه تلفن هم ممکن است به کارتان بیاید. (نام و فامیل و شماره تلفن ثابت و همراه )(اضافه کردن و حذف و ویرایش و جستجو بر اساس نام و فامیل )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143388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title"/>
          </p:nvPr>
        </p:nvSpPr>
        <p:spPr>
          <a:xfrm>
            <a:off x="5157788" y="152400"/>
            <a:ext cx="3886200" cy="45720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/>
              <a:t>يونيون يا اشتراك</a:t>
            </a:r>
            <a:r>
              <a:rPr lang="en-US" altLang="en-US" sz="2400" b="1" smtClean="0"/>
              <a:t> (  union  ) </a:t>
            </a:r>
            <a:r>
              <a:rPr lang="fa-IR" altLang="en-US" sz="2400" b="1" smtClean="0"/>
              <a:t>:</a:t>
            </a:r>
            <a:endParaRPr lang="en-US" altLang="en-US" sz="2400" b="1" smtClean="0"/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381000" y="457200"/>
            <a:ext cx="2057400" cy="2657475"/>
          </a:xfrm>
          <a:prstGeom prst="rect">
            <a:avLst/>
          </a:prstGeom>
          <a:solidFill>
            <a:srgbClr val="01B19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union  id {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    char s[10]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    long  f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}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id   x , *p ;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3348038" y="838200"/>
            <a:ext cx="5491162" cy="461963"/>
          </a:xfrm>
          <a:prstGeom prst="rect">
            <a:avLst/>
          </a:prstGeom>
          <a:solidFill>
            <a:schemeClr val="folHlink"/>
          </a:solidFill>
          <a:ln w="9525">
            <a:solidFill>
              <a:srgbClr val="CC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>
                <a:cs typeface="B Nazanin" panose="00000400000000000000" pitchFamily="2" charset="-78"/>
              </a:rPr>
              <a:t> </a:t>
            </a:r>
            <a:r>
              <a:rPr lang="ar-SA" altLang="en-US" sz="2400">
                <a:cs typeface="B Nazanin" panose="00000400000000000000" pitchFamily="2" charset="-78"/>
              </a:rPr>
              <a:t>فضاي مورد نياز=  فضاي مورد نياز براي بزرگترين فيلد</a:t>
            </a:r>
            <a:r>
              <a:rPr lang="en-US" altLang="en-US" sz="240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6629400" y="3429000"/>
            <a:ext cx="2414588" cy="457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ar-SA" altLang="en-US" sz="2400" b="1">
                <a:solidFill>
                  <a:schemeClr val="tx2"/>
                </a:solidFill>
              </a:rPr>
              <a:t>ساختارهاي بيتي</a:t>
            </a:r>
            <a:r>
              <a:rPr lang="en-US" altLang="en-US" sz="2400" b="1">
                <a:solidFill>
                  <a:schemeClr val="tx2"/>
                </a:solidFill>
              </a:rPr>
              <a:t> :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381000" y="3733800"/>
            <a:ext cx="4191000" cy="2109788"/>
          </a:xfrm>
          <a:prstGeom prst="rect">
            <a:avLst/>
          </a:prstGeom>
          <a:solidFill>
            <a:srgbClr val="01B19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struct  date {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      unsigned  int  m : 4 , d : 5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      unsigned  int  y : 11;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} ;</a:t>
            </a:r>
          </a:p>
        </p:txBody>
      </p:sp>
      <p:sp>
        <p:nvSpPr>
          <p:cNvPr id="20488" name="Line 8"/>
          <p:cNvSpPr>
            <a:spLocks noChangeShapeType="1"/>
          </p:cNvSpPr>
          <p:nvPr/>
        </p:nvSpPr>
        <p:spPr bwMode="auto">
          <a:xfrm>
            <a:off x="152400" y="3352800"/>
            <a:ext cx="5943600" cy="0"/>
          </a:xfrm>
          <a:prstGeom prst="line">
            <a:avLst/>
          </a:prstGeom>
          <a:noFill/>
          <a:ln w="76200" cmpd="tri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489" name="Group 27"/>
          <p:cNvGrpSpPr>
            <a:grpSpLocks/>
          </p:cNvGrpSpPr>
          <p:nvPr/>
        </p:nvGrpSpPr>
        <p:grpSpPr bwMode="auto">
          <a:xfrm>
            <a:off x="3048000" y="1295400"/>
            <a:ext cx="3810000" cy="2133600"/>
            <a:chOff x="1920" y="816"/>
            <a:chExt cx="2400" cy="1344"/>
          </a:xfrm>
        </p:grpSpPr>
        <p:grpSp>
          <p:nvGrpSpPr>
            <p:cNvPr id="20516" name="Group 21"/>
            <p:cNvGrpSpPr>
              <a:grpSpLocks/>
            </p:cNvGrpSpPr>
            <p:nvPr/>
          </p:nvGrpSpPr>
          <p:grpSpPr bwMode="auto">
            <a:xfrm>
              <a:off x="1920" y="1296"/>
              <a:ext cx="2400" cy="336"/>
              <a:chOff x="1920" y="1296"/>
              <a:chExt cx="2400" cy="336"/>
            </a:xfrm>
          </p:grpSpPr>
          <p:sp>
            <p:nvSpPr>
              <p:cNvPr id="20521" name="Rectangle 9"/>
              <p:cNvSpPr>
                <a:spLocks noChangeArrowheads="1"/>
              </p:cNvSpPr>
              <p:nvPr/>
            </p:nvSpPr>
            <p:spPr bwMode="auto">
              <a:xfrm>
                <a:off x="1920" y="1296"/>
                <a:ext cx="2400" cy="336"/>
              </a:xfrm>
              <a:prstGeom prst="rect">
                <a:avLst/>
              </a:prstGeom>
              <a:solidFill>
                <a:srgbClr val="CC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r" rtl="1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r" rtl="1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r" rtl="1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r" rtl="1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r" rtl="1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800"/>
              </a:p>
            </p:txBody>
          </p:sp>
          <p:sp>
            <p:nvSpPr>
              <p:cNvPr id="20522" name="Line 11"/>
              <p:cNvSpPr>
                <a:spLocks noChangeShapeType="1"/>
              </p:cNvSpPr>
              <p:nvPr/>
            </p:nvSpPr>
            <p:spPr bwMode="auto">
              <a:xfrm>
                <a:off x="2160" y="1296"/>
                <a:ext cx="0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523" name="Line 12"/>
              <p:cNvSpPr>
                <a:spLocks noChangeShapeType="1"/>
              </p:cNvSpPr>
              <p:nvPr/>
            </p:nvSpPr>
            <p:spPr bwMode="auto">
              <a:xfrm>
                <a:off x="2400" y="1296"/>
                <a:ext cx="0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524" name="Line 13"/>
              <p:cNvSpPr>
                <a:spLocks noChangeShapeType="1"/>
              </p:cNvSpPr>
              <p:nvPr/>
            </p:nvSpPr>
            <p:spPr bwMode="auto">
              <a:xfrm>
                <a:off x="2640" y="1296"/>
                <a:ext cx="0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525" name="Line 14"/>
              <p:cNvSpPr>
                <a:spLocks noChangeShapeType="1"/>
              </p:cNvSpPr>
              <p:nvPr/>
            </p:nvSpPr>
            <p:spPr bwMode="auto">
              <a:xfrm>
                <a:off x="2880" y="1296"/>
                <a:ext cx="0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526" name="Line 15"/>
              <p:cNvSpPr>
                <a:spLocks noChangeShapeType="1"/>
              </p:cNvSpPr>
              <p:nvPr/>
            </p:nvSpPr>
            <p:spPr bwMode="auto">
              <a:xfrm>
                <a:off x="3120" y="1296"/>
                <a:ext cx="0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527" name="Line 16"/>
              <p:cNvSpPr>
                <a:spLocks noChangeShapeType="1"/>
              </p:cNvSpPr>
              <p:nvPr/>
            </p:nvSpPr>
            <p:spPr bwMode="auto">
              <a:xfrm>
                <a:off x="3360" y="1296"/>
                <a:ext cx="0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528" name="Line 17"/>
              <p:cNvSpPr>
                <a:spLocks noChangeShapeType="1"/>
              </p:cNvSpPr>
              <p:nvPr/>
            </p:nvSpPr>
            <p:spPr bwMode="auto">
              <a:xfrm>
                <a:off x="3600" y="1296"/>
                <a:ext cx="0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529" name="Line 18"/>
              <p:cNvSpPr>
                <a:spLocks noChangeShapeType="1"/>
              </p:cNvSpPr>
              <p:nvPr/>
            </p:nvSpPr>
            <p:spPr bwMode="auto">
              <a:xfrm>
                <a:off x="3840" y="1296"/>
                <a:ext cx="0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530" name="Line 19"/>
              <p:cNvSpPr>
                <a:spLocks noChangeShapeType="1"/>
              </p:cNvSpPr>
              <p:nvPr/>
            </p:nvSpPr>
            <p:spPr bwMode="auto">
              <a:xfrm>
                <a:off x="4080" y="1296"/>
                <a:ext cx="0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0517" name="AutoShape 22"/>
            <p:cNvSpPr>
              <a:spLocks/>
            </p:cNvSpPr>
            <p:nvPr/>
          </p:nvSpPr>
          <p:spPr bwMode="auto">
            <a:xfrm rot="5370378">
              <a:off x="3023" y="48"/>
              <a:ext cx="192" cy="2304"/>
            </a:xfrm>
            <a:prstGeom prst="leftBrace">
              <a:avLst>
                <a:gd name="adj1" fmla="val 116833"/>
                <a:gd name="adj2" fmla="val 49593"/>
              </a:avLst>
            </a:prstGeom>
            <a:noFill/>
            <a:ln w="28575">
              <a:solidFill>
                <a:srgbClr val="0099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800"/>
            </a:p>
          </p:txBody>
        </p:sp>
        <p:sp>
          <p:nvSpPr>
            <p:cNvPr id="20518" name="Text Box 23"/>
            <p:cNvSpPr txBox="1">
              <a:spLocks noChangeArrowheads="1"/>
            </p:cNvSpPr>
            <p:nvPr/>
          </p:nvSpPr>
          <p:spPr bwMode="auto">
            <a:xfrm>
              <a:off x="3024" y="816"/>
              <a:ext cx="20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800"/>
                <a:t>s</a:t>
              </a:r>
            </a:p>
          </p:txBody>
        </p:sp>
        <p:sp>
          <p:nvSpPr>
            <p:cNvPr id="20519" name="AutoShape 25"/>
            <p:cNvSpPr>
              <a:spLocks/>
            </p:cNvSpPr>
            <p:nvPr/>
          </p:nvSpPr>
          <p:spPr bwMode="auto">
            <a:xfrm rot="-5349286">
              <a:off x="2328" y="1357"/>
              <a:ext cx="192" cy="912"/>
            </a:xfrm>
            <a:prstGeom prst="leftBrace">
              <a:avLst>
                <a:gd name="adj1" fmla="val 46247"/>
                <a:gd name="adj2" fmla="val 49593"/>
              </a:avLst>
            </a:prstGeom>
            <a:noFill/>
            <a:ln w="28575">
              <a:solidFill>
                <a:srgbClr val="0099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800"/>
            </a:p>
          </p:txBody>
        </p:sp>
        <p:sp>
          <p:nvSpPr>
            <p:cNvPr id="20520" name="Text Box 26"/>
            <p:cNvSpPr txBox="1">
              <a:spLocks noChangeArrowheads="1"/>
            </p:cNvSpPr>
            <p:nvPr/>
          </p:nvSpPr>
          <p:spPr bwMode="auto">
            <a:xfrm>
              <a:off x="2318" y="1833"/>
              <a:ext cx="20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800"/>
                <a:t>f</a:t>
              </a:r>
            </a:p>
          </p:txBody>
        </p:sp>
      </p:grp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508625" y="4149725"/>
          <a:ext cx="3535363" cy="2559998"/>
        </p:xfrm>
        <a:graphic>
          <a:graphicData uri="http://schemas.openxmlformats.org/drawingml/2006/table">
            <a:tbl>
              <a:tblPr rtl="1" bandRow="1">
                <a:tableStyleId>{5C22544A-7EE6-4342-B048-85BDC9FD1C3A}</a:tableStyleId>
              </a:tblPr>
              <a:tblGrid>
                <a:gridCol w="2860850"/>
                <a:gridCol w="674513"/>
              </a:tblGrid>
              <a:tr h="365579"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جنسیت (زن/مرد)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L="91427" marR="91427" marT="45697" marB="45697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1 بیت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L="91427" marR="91427" marT="45697" marB="45697"/>
                </a:tc>
              </a:tr>
              <a:tr h="365579"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شبانه/روزانه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L="91427" marR="91427" marT="45697" marB="45697"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1 بیت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L="91427" marR="91427" marT="45697" marB="45697"/>
                </a:tc>
              </a:tr>
              <a:tr h="365579"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بومی/غیربومی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L="91427" marR="91427" marT="45697" marB="45697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1 بیت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L="91427" marR="91427" marT="45697" marB="45697"/>
                </a:tc>
              </a:tr>
              <a:tr h="365579"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سهمیه (مناطق/رزمندگان/ایثارگران)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L="91427" marR="91427" marT="45697" marB="45697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2 بیت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L="91427" marR="91427" marT="45697" marB="45697"/>
                </a:tc>
              </a:tr>
              <a:tr h="365579"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متاهل/مجرد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L="91427" marR="91427" marT="45697" marB="45697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1 بیت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L="91427" marR="91427" marT="45697" marB="45697"/>
                </a:tc>
              </a:tr>
              <a:tr h="365579"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معلول/غیرمعلول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L="91427" marR="91427" marT="45697" marB="45697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1 بیت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L="91427" marR="91427" marT="45697" marB="45697"/>
                </a:tc>
              </a:tr>
              <a:tr h="365579"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چپ دست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L="91427" marR="91427" marT="45697" marB="45697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1 بیت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L="91427" marR="91427" marT="45697" marB="45697"/>
                </a:tc>
              </a:tr>
            </a:tbl>
          </a:graphicData>
        </a:graphic>
      </p:graphicFrame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795095"/>
              </p:ext>
            </p:extLst>
          </p:nvPr>
        </p:nvGraphicFramePr>
        <p:xfrm>
          <a:off x="86298" y="2708920"/>
          <a:ext cx="8991600" cy="1280182"/>
        </p:xfrm>
        <a:graphic>
          <a:graphicData uri="http://schemas.openxmlformats.org/drawingml/2006/table">
            <a:tbl>
              <a:tblPr rtl="1" firstRow="1" firstCol="1" bandRow="1">
                <a:tableStyleId>{21E4AEA4-8DFA-4A89-87EB-49C32662AFE0}</a:tableStyleId>
              </a:tblPr>
              <a:tblGrid>
                <a:gridCol w="524096"/>
                <a:gridCol w="8467504"/>
              </a:tblGrid>
              <a:tr h="365778"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Titr" panose="00000700000000000000" pitchFamily="2" charset="-78"/>
                        </a:rPr>
                        <a:t>تمرینات</a:t>
                      </a:r>
                      <a:endParaRPr lang="en-US" sz="1800" dirty="0">
                        <a:cs typeface="B Titr" panose="00000700000000000000" pitchFamily="2" charset="-78"/>
                      </a:endParaRPr>
                    </a:p>
                  </a:txBody>
                  <a:tcPr marT="45722" marB="45722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68706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85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مشخصات پنج داوطلب شامل (جنسیت، تاهل ، گروه امتحانی(ریاضی و فیزیک ،تجربی، علوم انسانی، هنر) ، سهمیه (رزمندگان، مناطق) و چپ/راست دست بودن ) را دریافت کرده و تعداد افراد گروه هنر و تعداد چپ دستان را بنویسد. کلا حق استفاده از پنج بایت بیشتر را ندارید !!!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537573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5614988" y="104775"/>
            <a:ext cx="3429000" cy="45720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/>
              <a:t>تعريف نوع داده</a:t>
            </a:r>
            <a:r>
              <a:rPr lang="en-US" altLang="en-US" sz="2400" b="1" smtClean="0"/>
              <a:t> ( typedef ) </a:t>
            </a:r>
            <a:r>
              <a:rPr lang="fa-IR" altLang="en-US" sz="2400" b="1" smtClean="0"/>
              <a:t>:</a:t>
            </a:r>
            <a:endParaRPr lang="en-US" altLang="en-US" sz="2400" b="1" smtClean="0"/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152400" y="381000"/>
            <a:ext cx="3886200" cy="1062038"/>
          </a:xfrm>
          <a:prstGeom prst="rect">
            <a:avLst/>
          </a:prstGeom>
          <a:solidFill>
            <a:schemeClr val="folHlink"/>
          </a:solidFill>
          <a:ln w="57150" cmpd="thickThin">
            <a:solidFill>
              <a:srgbClr val="CC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typedef  float  real ;</a:t>
            </a:r>
            <a:endParaRPr lang="en-US" altLang="en-US" sz="2400">
              <a:solidFill>
                <a:schemeClr val="accent2"/>
              </a:solidFill>
            </a:endParaRP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typedef  int  ar[10] ;</a:t>
            </a:r>
            <a:endParaRPr lang="en-US" altLang="en-US" sz="2400">
              <a:solidFill>
                <a:schemeClr val="accent2"/>
              </a:solidFill>
            </a:endParaRPr>
          </a:p>
        </p:txBody>
      </p:sp>
      <p:grpSp>
        <p:nvGrpSpPr>
          <p:cNvPr id="21509" name="Group 12"/>
          <p:cNvGrpSpPr>
            <a:grpSpLocks/>
          </p:cNvGrpSpPr>
          <p:nvPr/>
        </p:nvGrpSpPr>
        <p:grpSpPr bwMode="auto">
          <a:xfrm>
            <a:off x="3048000" y="990600"/>
            <a:ext cx="4419600" cy="466725"/>
            <a:chOff x="1920" y="624"/>
            <a:chExt cx="2784" cy="294"/>
          </a:xfrm>
        </p:grpSpPr>
        <p:sp>
          <p:nvSpPr>
            <p:cNvPr id="21518" name="Line 4"/>
            <p:cNvSpPr>
              <a:spLocks noChangeShapeType="1"/>
            </p:cNvSpPr>
            <p:nvPr/>
          </p:nvSpPr>
          <p:spPr bwMode="auto">
            <a:xfrm>
              <a:off x="1920" y="768"/>
              <a:ext cx="960" cy="0"/>
            </a:xfrm>
            <a:prstGeom prst="line">
              <a:avLst/>
            </a:prstGeom>
            <a:noFill/>
            <a:ln w="38100" cmpd="dbl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9" name="Text Box 5"/>
            <p:cNvSpPr txBox="1">
              <a:spLocks noChangeArrowheads="1"/>
            </p:cNvSpPr>
            <p:nvPr/>
          </p:nvSpPr>
          <p:spPr bwMode="auto">
            <a:xfrm>
              <a:off x="2880" y="624"/>
              <a:ext cx="1824" cy="294"/>
            </a:xfrm>
            <a:prstGeom prst="rect">
              <a:avLst/>
            </a:prstGeom>
            <a:solidFill>
              <a:srgbClr val="009C98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400" b="1"/>
                <a:t>ar  n ;  // int  n[10];</a:t>
              </a:r>
            </a:p>
          </p:txBody>
        </p:sp>
      </p:grpSp>
      <p:sp>
        <p:nvSpPr>
          <p:cNvPr id="21510" name="Text Box 13"/>
          <p:cNvSpPr txBox="1">
            <a:spLocks noChangeArrowheads="1"/>
          </p:cNvSpPr>
          <p:nvPr/>
        </p:nvSpPr>
        <p:spPr bwMode="auto">
          <a:xfrm>
            <a:off x="157163" y="1524000"/>
            <a:ext cx="3886200" cy="2705100"/>
          </a:xfrm>
          <a:prstGeom prst="rect">
            <a:avLst/>
          </a:prstGeom>
          <a:solidFill>
            <a:schemeClr val="folHlink"/>
          </a:solidFill>
          <a:ln w="57150" cmpd="thickThin">
            <a:solidFill>
              <a:srgbClr val="CC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typedef  char  string[256]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typedef  struct {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   char  name[10];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   float  avg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} student ; </a:t>
            </a:r>
          </a:p>
        </p:txBody>
      </p:sp>
      <p:sp>
        <p:nvSpPr>
          <p:cNvPr id="21511" name="Text Box 14"/>
          <p:cNvSpPr txBox="1">
            <a:spLocks noChangeArrowheads="1"/>
          </p:cNvSpPr>
          <p:nvPr/>
        </p:nvSpPr>
        <p:spPr bwMode="auto">
          <a:xfrm>
            <a:off x="152400" y="4319588"/>
            <a:ext cx="3886200" cy="2157412"/>
          </a:xfrm>
          <a:prstGeom prst="rect">
            <a:avLst/>
          </a:prstGeom>
          <a:solidFill>
            <a:schemeClr val="folHlink"/>
          </a:solidFill>
          <a:ln w="57150" cmpd="thickThin">
            <a:solidFill>
              <a:srgbClr val="CC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typedef  union {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   char  s[10]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   long  l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}  un ;</a:t>
            </a:r>
          </a:p>
        </p:txBody>
      </p:sp>
      <p:grpSp>
        <p:nvGrpSpPr>
          <p:cNvPr id="21512" name="Group 11"/>
          <p:cNvGrpSpPr>
            <a:grpSpLocks/>
          </p:cNvGrpSpPr>
          <p:nvPr/>
        </p:nvGrpSpPr>
        <p:grpSpPr bwMode="auto">
          <a:xfrm>
            <a:off x="1752600" y="3752850"/>
            <a:ext cx="7086600" cy="466725"/>
            <a:chOff x="1104" y="2364"/>
            <a:chExt cx="4464" cy="294"/>
          </a:xfrm>
        </p:grpSpPr>
        <p:sp>
          <p:nvSpPr>
            <p:cNvPr id="21516" name="Line 8"/>
            <p:cNvSpPr>
              <a:spLocks noChangeShapeType="1"/>
            </p:cNvSpPr>
            <p:nvPr/>
          </p:nvSpPr>
          <p:spPr bwMode="auto">
            <a:xfrm>
              <a:off x="1104" y="2508"/>
              <a:ext cx="1776" cy="0"/>
            </a:xfrm>
            <a:prstGeom prst="line">
              <a:avLst/>
            </a:prstGeom>
            <a:noFill/>
            <a:ln w="38100" cmpd="dbl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7" name="Text Box 9"/>
            <p:cNvSpPr txBox="1">
              <a:spLocks noChangeArrowheads="1"/>
            </p:cNvSpPr>
            <p:nvPr/>
          </p:nvSpPr>
          <p:spPr bwMode="auto">
            <a:xfrm>
              <a:off x="2880" y="2364"/>
              <a:ext cx="2688" cy="294"/>
            </a:xfrm>
            <a:prstGeom prst="rect">
              <a:avLst/>
            </a:prstGeom>
            <a:solidFill>
              <a:srgbClr val="009C98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400" b="1"/>
                <a:t>student  s ;  //  C </a:t>
              </a:r>
              <a:r>
                <a:rPr lang="ar-SA" altLang="ar-SA" sz="2400" b="1"/>
                <a:t>در همه نسخه هاي</a:t>
              </a:r>
              <a:r>
                <a:rPr lang="en-US" altLang="ar-SA" sz="2400" b="1"/>
                <a:t>  </a:t>
              </a:r>
              <a:endParaRPr lang="en-US" altLang="en-US" sz="2400" b="1"/>
            </a:p>
          </p:txBody>
        </p:sp>
      </p:grpSp>
      <p:grpSp>
        <p:nvGrpSpPr>
          <p:cNvPr id="21513" name="Group 12"/>
          <p:cNvGrpSpPr>
            <a:grpSpLocks/>
          </p:cNvGrpSpPr>
          <p:nvPr/>
        </p:nvGrpSpPr>
        <p:grpSpPr bwMode="auto">
          <a:xfrm>
            <a:off x="3851275" y="1547813"/>
            <a:ext cx="3616325" cy="466725"/>
            <a:chOff x="2426" y="624"/>
            <a:chExt cx="2278" cy="294"/>
          </a:xfrm>
        </p:grpSpPr>
        <p:sp>
          <p:nvSpPr>
            <p:cNvPr id="21514" name="Line 4"/>
            <p:cNvSpPr>
              <a:spLocks noChangeShapeType="1"/>
            </p:cNvSpPr>
            <p:nvPr/>
          </p:nvSpPr>
          <p:spPr bwMode="auto">
            <a:xfrm>
              <a:off x="2426" y="768"/>
              <a:ext cx="454" cy="0"/>
            </a:xfrm>
            <a:prstGeom prst="line">
              <a:avLst/>
            </a:prstGeom>
            <a:noFill/>
            <a:ln w="38100" cmpd="dbl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5" name="Text Box 5"/>
            <p:cNvSpPr txBox="1">
              <a:spLocks noChangeArrowheads="1"/>
            </p:cNvSpPr>
            <p:nvPr/>
          </p:nvSpPr>
          <p:spPr bwMode="auto">
            <a:xfrm>
              <a:off x="2880" y="624"/>
              <a:ext cx="1824" cy="294"/>
            </a:xfrm>
            <a:prstGeom prst="rect">
              <a:avLst/>
            </a:prstGeom>
            <a:solidFill>
              <a:srgbClr val="009C98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400" b="1"/>
                <a:t>string name;</a:t>
              </a:r>
            </a:p>
          </p:txBody>
        </p:sp>
      </p:grp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5157788" y="152400"/>
            <a:ext cx="3886200" cy="45720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/>
              <a:t>ارسال ساختار يا يونيون به توابع</a:t>
            </a:r>
            <a:r>
              <a:rPr lang="en-US" altLang="en-US" sz="2400" b="1" smtClean="0"/>
              <a:t> :</a:t>
            </a:r>
          </a:p>
        </p:txBody>
      </p:sp>
      <p:grpSp>
        <p:nvGrpSpPr>
          <p:cNvPr id="22532" name="Group 6"/>
          <p:cNvGrpSpPr>
            <a:grpSpLocks/>
          </p:cNvGrpSpPr>
          <p:nvPr/>
        </p:nvGrpSpPr>
        <p:grpSpPr bwMode="auto">
          <a:xfrm>
            <a:off x="76200" y="1371600"/>
            <a:ext cx="8458200" cy="5410200"/>
            <a:chOff x="48" y="864"/>
            <a:chExt cx="5328" cy="3408"/>
          </a:xfrm>
        </p:grpSpPr>
        <p:sp>
          <p:nvSpPr>
            <p:cNvPr id="22534" name="Rectangle 5"/>
            <p:cNvSpPr>
              <a:spLocks noChangeArrowheads="1"/>
            </p:cNvSpPr>
            <p:nvPr/>
          </p:nvSpPr>
          <p:spPr bwMode="auto">
            <a:xfrm>
              <a:off x="48" y="864"/>
              <a:ext cx="5328" cy="34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800"/>
            </a:p>
          </p:txBody>
        </p:sp>
        <p:sp>
          <p:nvSpPr>
            <p:cNvPr id="22535" name="Text Box 3"/>
            <p:cNvSpPr txBox="1">
              <a:spLocks noChangeArrowheads="1"/>
            </p:cNvSpPr>
            <p:nvPr/>
          </p:nvSpPr>
          <p:spPr bwMode="auto">
            <a:xfrm>
              <a:off x="96" y="922"/>
              <a:ext cx="5232" cy="3302"/>
            </a:xfrm>
            <a:prstGeom prst="rect">
              <a:avLst/>
            </a:prstGeom>
            <a:solidFill>
              <a:schemeClr val="accent2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#include &lt;stdio.h&gt;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#include &lt;conio.h&gt;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void write_struct ( char n[] , float a )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{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printf("%s  %5.2f", n, a);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}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void main()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{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struct student {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	char name[10];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	float avg;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} s={"ali",12.5};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write_struct( s.name, s.avg );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}</a:t>
              </a:r>
            </a:p>
          </p:txBody>
        </p:sp>
      </p:grpSp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5334000" y="762000"/>
            <a:ext cx="3429000" cy="466725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ar-SA" altLang="en-US" sz="2400"/>
              <a:t>الف )  ارسال فيلدها بطور مجزا</a:t>
            </a:r>
            <a:r>
              <a:rPr lang="en-US" altLang="en-US" sz="2400"/>
              <a:t> </a:t>
            </a: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5" name="Group 8"/>
          <p:cNvGrpSpPr>
            <a:grpSpLocks/>
          </p:cNvGrpSpPr>
          <p:nvPr/>
        </p:nvGrpSpPr>
        <p:grpSpPr bwMode="auto">
          <a:xfrm>
            <a:off x="76200" y="838200"/>
            <a:ext cx="8458200" cy="5867400"/>
            <a:chOff x="48" y="609"/>
            <a:chExt cx="5328" cy="3696"/>
          </a:xfrm>
        </p:grpSpPr>
        <p:sp>
          <p:nvSpPr>
            <p:cNvPr id="23557" name="Rectangle 4"/>
            <p:cNvSpPr>
              <a:spLocks noChangeArrowheads="1"/>
            </p:cNvSpPr>
            <p:nvPr/>
          </p:nvSpPr>
          <p:spPr bwMode="auto">
            <a:xfrm>
              <a:off x="48" y="609"/>
              <a:ext cx="5328" cy="369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800"/>
            </a:p>
          </p:txBody>
        </p:sp>
        <p:sp>
          <p:nvSpPr>
            <p:cNvPr id="23558" name="Text Box 5"/>
            <p:cNvSpPr txBox="1">
              <a:spLocks noChangeArrowheads="1"/>
            </p:cNvSpPr>
            <p:nvPr/>
          </p:nvSpPr>
          <p:spPr bwMode="auto">
            <a:xfrm>
              <a:off x="96" y="682"/>
              <a:ext cx="5232" cy="3532"/>
            </a:xfrm>
            <a:prstGeom prst="rect">
              <a:avLst/>
            </a:prstGeom>
            <a:solidFill>
              <a:schemeClr val="accent2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#include &lt;stdio.h&gt;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#include &lt;conio.h&gt;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struct student {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char name[10];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float avg;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};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void write_struct ( student st )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{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printf("%s  %5.2f", st.name, st.avg);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}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void main()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{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student s={"ali",12.5};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write_struct( s );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}</a:t>
              </a:r>
            </a:p>
          </p:txBody>
        </p:sp>
      </p:grpSp>
      <p:sp>
        <p:nvSpPr>
          <p:cNvPr id="23556" name="Text Box 6"/>
          <p:cNvSpPr txBox="1">
            <a:spLocks noChangeArrowheads="1"/>
          </p:cNvSpPr>
          <p:nvPr/>
        </p:nvSpPr>
        <p:spPr bwMode="auto">
          <a:xfrm>
            <a:off x="5334000" y="228600"/>
            <a:ext cx="3429000" cy="466725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ar-SA" altLang="en-US" sz="2400"/>
              <a:t>ب )  ارسال مقدار ساختار</a:t>
            </a:r>
            <a:r>
              <a:rPr lang="en-US" altLang="en-US" sz="2400"/>
              <a:t> </a:t>
            </a: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9" name="Group 2"/>
          <p:cNvGrpSpPr>
            <a:grpSpLocks/>
          </p:cNvGrpSpPr>
          <p:nvPr/>
        </p:nvGrpSpPr>
        <p:grpSpPr bwMode="auto">
          <a:xfrm>
            <a:off x="76200" y="838200"/>
            <a:ext cx="8458200" cy="5867400"/>
            <a:chOff x="48" y="609"/>
            <a:chExt cx="5328" cy="3696"/>
          </a:xfrm>
        </p:grpSpPr>
        <p:sp>
          <p:nvSpPr>
            <p:cNvPr id="24581" name="Rectangle 3"/>
            <p:cNvSpPr>
              <a:spLocks noChangeArrowheads="1"/>
            </p:cNvSpPr>
            <p:nvPr/>
          </p:nvSpPr>
          <p:spPr bwMode="auto">
            <a:xfrm>
              <a:off x="48" y="609"/>
              <a:ext cx="5328" cy="369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800"/>
            </a:p>
          </p:txBody>
        </p:sp>
        <p:sp>
          <p:nvSpPr>
            <p:cNvPr id="24582" name="Text Box 4"/>
            <p:cNvSpPr txBox="1">
              <a:spLocks noChangeArrowheads="1"/>
            </p:cNvSpPr>
            <p:nvPr/>
          </p:nvSpPr>
          <p:spPr bwMode="auto">
            <a:xfrm>
              <a:off x="96" y="682"/>
              <a:ext cx="5232" cy="3601"/>
            </a:xfrm>
            <a:prstGeom prst="rect">
              <a:avLst/>
            </a:prstGeom>
            <a:solidFill>
              <a:schemeClr val="accent2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#include &lt;stdio.h&gt;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#include &lt;conio.h&gt;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#include &lt;string.h&gt;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struct student {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char name[10];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  float avg;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};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void rev_struct_str ( student *st )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{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strrev(st-&gt;name);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}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void main()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{`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student s={"ali",12.5};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rev_struct_str( &amp;s );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   printf("%s  %5.2f", s.name, s.avg);</a:t>
              </a:r>
            </a:p>
            <a:p>
              <a:pPr algn="l" rtl="0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  <a:latin typeface="Courier New" panose="02070309020205020404" pitchFamily="49" charset="0"/>
                </a:rPr>
                <a:t>}</a:t>
              </a:r>
            </a:p>
          </p:txBody>
        </p:sp>
      </p:grpSp>
      <p:sp>
        <p:nvSpPr>
          <p:cNvPr id="24580" name="Text Box 5"/>
          <p:cNvSpPr txBox="1">
            <a:spLocks noChangeArrowheads="1"/>
          </p:cNvSpPr>
          <p:nvPr/>
        </p:nvSpPr>
        <p:spPr bwMode="auto">
          <a:xfrm>
            <a:off x="4644008" y="228600"/>
            <a:ext cx="4118992" cy="466725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ar-SA" altLang="en-US" sz="2400" dirty="0"/>
              <a:t>ج )  ارسال  ساختار بصورت ارجاع</a:t>
            </a:r>
            <a:endParaRPr lang="en-US" altLang="en-US" sz="2400" dirty="0"/>
          </a:p>
        </p:txBody>
      </p:sp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</TotalTime>
  <Words>2609</Words>
  <Application>Microsoft Office PowerPoint</Application>
  <PresentationFormat>On-screen Show (4:3)</PresentationFormat>
  <Paragraphs>623</Paragraphs>
  <Slides>37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5" baseType="lpstr">
      <vt:lpstr>Arial</vt:lpstr>
      <vt:lpstr>B Nazanin</vt:lpstr>
      <vt:lpstr>B Titr</vt:lpstr>
      <vt:lpstr>Consolas</vt:lpstr>
      <vt:lpstr>Courier New</vt:lpstr>
      <vt:lpstr>Times New Roman</vt:lpstr>
      <vt:lpstr>Wingdings</vt:lpstr>
      <vt:lpstr>Default Design</vt:lpstr>
      <vt:lpstr>PowerPoint Presentation</vt:lpstr>
      <vt:lpstr>ساختار يا ساختمان يا ركورد ( Structure ) :</vt:lpstr>
      <vt:lpstr>مقدار دهي اوليّه  struct :</vt:lpstr>
      <vt:lpstr>يونيون يا اشتراك (  union  ) :</vt:lpstr>
      <vt:lpstr>PowerPoint Presentation</vt:lpstr>
      <vt:lpstr>تعريف نوع داده ( typedef ) :</vt:lpstr>
      <vt:lpstr>ارسال ساختار يا يونيون به توابع :</vt:lpstr>
      <vt:lpstr>PowerPoint Presentation</vt:lpstr>
      <vt:lpstr>PowerPoint Presentation</vt:lpstr>
      <vt:lpstr>PowerPoint Presentation</vt:lpstr>
      <vt:lpstr> نوع داده شمارشي ( Enumerated  ) :</vt:lpstr>
      <vt:lpstr>ساختارهاي خود ارجاع :</vt:lpstr>
      <vt:lpstr> ليست پيوندي ( Linked List ) :</vt:lpstr>
      <vt:lpstr>PowerPoint Presentation</vt:lpstr>
      <vt:lpstr>PowerPoint Presentation</vt:lpstr>
      <vt:lpstr>کلاس Class :</vt:lpstr>
      <vt:lpstr>PowerPoint Presentation</vt:lpstr>
      <vt:lpstr>PowerPoint Presentation</vt:lpstr>
      <vt:lpstr>سازنده (Constructor) :</vt:lpstr>
      <vt:lpstr>مخرب ها (Destructor) :</vt:lpstr>
      <vt:lpstr>PowerPoint Presentation</vt:lpstr>
      <vt:lpstr> وراثت و کلاسهای پایه (based) و کلاسهای مشتق شده (derived):</vt:lpstr>
      <vt:lpstr> وراثت از کلاس بصورت private :</vt:lpstr>
      <vt:lpstr> وراثت از کلاس بصورت  protected:</vt:lpstr>
      <vt:lpstr> توابع دوست (friend)  :</vt:lpstr>
      <vt:lpstr> کلاسهای دوست (friend)  :</vt:lpstr>
      <vt:lpstr>PowerPoint Presentation</vt:lpstr>
      <vt:lpstr> فايلها  ( Files ) :</vt:lpstr>
      <vt:lpstr> نحوه بازكردن فايلها :</vt:lpstr>
      <vt:lpstr> چند تابع روي فايلها :</vt:lpstr>
      <vt:lpstr> چند دستور ورودي و خروجي فايلها 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اسلایدهای ویژوال سی - قربانعلی عربی</dc:title>
  <dc:creator>a</dc:creator>
  <cp:keywords>Ghorban Ali Arabi</cp:keywords>
  <cp:lastModifiedBy>6site6</cp:lastModifiedBy>
  <cp:revision>93</cp:revision>
  <dcterms:created xsi:type="dcterms:W3CDTF">2003-11-20T18:43:06Z</dcterms:created>
  <dcterms:modified xsi:type="dcterms:W3CDTF">2018-05-29T19:52:09Z</dcterms:modified>
</cp:coreProperties>
</file>