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69" r:id="rId2"/>
    <p:sldId id="283" r:id="rId3"/>
    <p:sldId id="257" r:id="rId4"/>
    <p:sldId id="258" r:id="rId5"/>
    <p:sldId id="284" r:id="rId6"/>
    <p:sldId id="292" r:id="rId7"/>
    <p:sldId id="285" r:id="rId8"/>
    <p:sldId id="282" r:id="rId9"/>
    <p:sldId id="293" r:id="rId10"/>
    <p:sldId id="286" r:id="rId11"/>
    <p:sldId id="262" r:id="rId12"/>
    <p:sldId id="265" r:id="rId13"/>
    <p:sldId id="288" r:id="rId14"/>
    <p:sldId id="289" r:id="rId15"/>
    <p:sldId id="294" r:id="rId16"/>
    <p:sldId id="290" r:id="rId17"/>
    <p:sldId id="291" r:id="rId18"/>
    <p:sldId id="287" r:id="rId19"/>
    <p:sldId id="266" r:id="rId20"/>
    <p:sldId id="267" r:id="rId21"/>
    <p:sldId id="268" r:id="rId22"/>
    <p:sldId id="278" r:id="rId23"/>
    <p:sldId id="273" r:id="rId24"/>
    <p:sldId id="274" r:id="rId25"/>
    <p:sldId id="275" r:id="rId26"/>
    <p:sldId id="276" r:id="rId27"/>
    <p:sldId id="277" r:id="rId28"/>
    <p:sldId id="279" r:id="rId29"/>
    <p:sldId id="280" r:id="rId30"/>
    <p:sldId id="281" r:id="rId31"/>
    <p:sldId id="295" r:id="rId32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197"/>
    <a:srgbClr val="CCFFCC"/>
    <a:srgbClr val="E2FCFE"/>
    <a:srgbClr val="047461"/>
    <a:srgbClr val="FFCCFF"/>
    <a:srgbClr val="00CC00"/>
    <a:srgbClr val="FF99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31" d="100"/>
          <a:sy n="31" d="100"/>
        </p:scale>
        <p:origin x="-112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011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01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01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7CC259B-5418-452E-B946-49CCB4B6F16E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5069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71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717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75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F75D77D-0DA0-4D6D-85AF-342C94B4B076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901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195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89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9D97B-A43A-4BAF-BECA-30FB67656ED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476779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B8EAE-01F6-4FD7-9A5E-E8B06AEBC46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591985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EB2B3-CDD6-460D-9BE6-3D9C67947DD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9431748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FB5A9-EA39-496F-9E2A-E58A366A7246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817744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FE52F-7639-4FCC-92AB-747F6E7556C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0730520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94E69-F165-4E08-861B-C6AF8EB1F13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763711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94573-8695-4702-B31D-8B31108F408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3293242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D965C-5E94-4C1E-9ED8-261262F863D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191576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Slide Number Placeholder 2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4FD62-DE25-44DE-BB19-DEA33D200D0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656752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5D854-15F6-4A64-8721-61F228EC586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2575859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7FA65-ACFC-47E3-AADF-7E40C51F50D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9415661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4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5004425F-C572-4FD2-8D2E-E33E21E581B1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  <p:sp>
        <p:nvSpPr>
          <p:cNvPr id="7" name="TextBox 1"/>
          <p:cNvSpPr txBox="1"/>
          <p:nvPr userDrawn="1"/>
        </p:nvSpPr>
        <p:spPr>
          <a:xfrm>
            <a:off x="54864" y="6545494"/>
            <a:ext cx="2890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www.ali-arabi.ir  ,   www.ali-arabi.com</a:t>
            </a: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ransition spd="med">
    <p:random/>
  </p:transition>
  <p:hf sldNum="0" hd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WordArt 4"/>
          <p:cNvSpPr>
            <a:spLocks noChangeArrowheads="1" noChangeShapeType="1" noTextEdit="1"/>
          </p:cNvSpPr>
          <p:nvPr/>
        </p:nvSpPr>
        <p:spPr bwMode="auto">
          <a:xfrm rot="-328888">
            <a:off x="830263" y="2357438"/>
            <a:ext cx="7573962" cy="23447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1"/>
            <a:r>
              <a:rPr lang="fa-IR" sz="36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7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+mn-cs"/>
                <a:ea typeface="+mn-cs"/>
              </a:rPr>
              <a:t>الهي هَب‌‌ْ لي كَمالَ الاِنقِطاعَ اليك</a:t>
            </a:r>
            <a:endParaRPr lang="en-US" sz="3600" b="1" kern="1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7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+mn-cs"/>
              <a:ea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6172200" y="133350"/>
            <a:ext cx="2833688" cy="5143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solidFill>
                  <a:schemeClr val="tx1"/>
                </a:solidFill>
              </a:rPr>
              <a:t>پارامتر آرايه اي توابع</a:t>
            </a:r>
            <a:r>
              <a:rPr lang="en-US" altLang="en-US" sz="2400" b="1" smtClean="0">
                <a:solidFill>
                  <a:schemeClr val="tx1"/>
                </a:solidFill>
              </a:rPr>
              <a:t> :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840288" y="1468438"/>
            <a:ext cx="39909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</a:t>
            </a:r>
            <a:r>
              <a:rPr lang="ar-SA" altLang="en-US" sz="2400" b="1">
                <a:solidFill>
                  <a:schemeClr val="accent2"/>
                </a:solidFill>
              </a:rPr>
              <a:t>اگر بخواهيم آرايه اي به عنوان پارامتر براي تابعي ارسال كنيم ، لازم است </a:t>
            </a:r>
            <a:r>
              <a:rPr lang="ar-SA" altLang="en-US" sz="2400" b="1" u="sng">
                <a:solidFill>
                  <a:schemeClr val="accent2"/>
                </a:solidFill>
              </a:rPr>
              <a:t>پارامتر آرايه اي</a:t>
            </a:r>
            <a:r>
              <a:rPr lang="ar-SA" altLang="en-US" sz="2400" b="1">
                <a:solidFill>
                  <a:schemeClr val="accent2"/>
                </a:solidFill>
              </a:rPr>
              <a:t> داشته باشيم</a:t>
            </a:r>
            <a:r>
              <a:rPr lang="en-US" altLang="en-US" sz="2400" b="1">
                <a:solidFill>
                  <a:schemeClr val="accent2"/>
                </a:solidFill>
              </a:rPr>
              <a:t> .</a:t>
            </a:r>
            <a:endParaRPr lang="en-US" altLang="en-US" sz="2400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720725"/>
            <a:ext cx="44799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float max_ar ( float  n[ ] , int t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float m=n[0];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for ( int i=1 ; i &lt; t ; i++)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if ( n[i]&gt;m ) m = n[i];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return(m);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}</a:t>
            </a:r>
          </a:p>
        </p:txBody>
      </p:sp>
      <p:sp>
        <p:nvSpPr>
          <p:cNvPr id="25606" name="Freeform 6"/>
          <p:cNvSpPr>
            <a:spLocks/>
          </p:cNvSpPr>
          <p:nvPr/>
        </p:nvSpPr>
        <p:spPr bwMode="auto">
          <a:xfrm>
            <a:off x="2914650" y="1169988"/>
            <a:ext cx="4562475" cy="1843087"/>
          </a:xfrm>
          <a:custGeom>
            <a:avLst/>
            <a:gdLst>
              <a:gd name="T0" fmla="*/ 2147483646 w 2874"/>
              <a:gd name="T1" fmla="*/ 2147483646 h 1161"/>
              <a:gd name="T2" fmla="*/ 2147483646 w 2874"/>
              <a:gd name="T3" fmla="*/ 2147483646 h 1161"/>
              <a:gd name="T4" fmla="*/ 2147483646 w 2874"/>
              <a:gd name="T5" fmla="*/ 2147483646 h 1161"/>
              <a:gd name="T6" fmla="*/ 0 w 2874"/>
              <a:gd name="T7" fmla="*/ 0 h 1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74" h="1161">
                <a:moveTo>
                  <a:pt x="2874" y="898"/>
                </a:moveTo>
                <a:lnTo>
                  <a:pt x="2874" y="1153"/>
                </a:lnTo>
                <a:lnTo>
                  <a:pt x="1213" y="1161"/>
                </a:lnTo>
                <a:lnTo>
                  <a:pt x="0" y="0"/>
                </a:lnTo>
              </a:path>
            </a:pathLst>
          </a:custGeom>
          <a:noFill/>
          <a:ln w="38100" cmpd="sng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655888" y="4059238"/>
            <a:ext cx="612298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/>
              <a:t>  </a:t>
            </a:r>
            <a:r>
              <a:rPr lang="ar-SA" altLang="en-US" sz="2400" b="1"/>
              <a:t>همانطور كه مي بينيد تعداد اعضاي</a:t>
            </a:r>
            <a:r>
              <a:rPr lang="en-US" altLang="en-US" sz="2400" b="1"/>
              <a:t> n  </a:t>
            </a:r>
            <a:r>
              <a:rPr lang="ar-SA" altLang="en-US" sz="2400" b="1"/>
              <a:t>را تعيين </a:t>
            </a:r>
            <a:r>
              <a:rPr lang="fa-IR" altLang="en-US" sz="2400" b="1">
                <a:cs typeface="Times New Roman" panose="02020603050405020304" pitchFamily="18" charset="0"/>
              </a:rPr>
              <a:t>نمی </a:t>
            </a:r>
            <a:r>
              <a:rPr lang="ar-SA" altLang="en-US" sz="2400" b="1"/>
              <a:t>كنيم . پس</a:t>
            </a:r>
            <a:r>
              <a:rPr lang="en-US" altLang="en-US" sz="2400" b="1"/>
              <a:t> :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/>
              <a:t>اولا : لازم است تعداد اعضاي آرايه هم ارسال شود</a:t>
            </a:r>
            <a:r>
              <a:rPr lang="en-US" altLang="en-US" sz="2400" b="1"/>
              <a:t> (t) 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/>
              <a:t>ثانيا : مجازيم آرايه اي با هر تعداد عضو ارسال نمائيم</a:t>
            </a:r>
            <a:r>
              <a:rPr lang="en-US" altLang="en-US" sz="2400" b="1"/>
              <a:t> .</a:t>
            </a:r>
          </a:p>
        </p:txBody>
      </p:sp>
    </p:spTree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1463675" y="287338"/>
            <a:ext cx="7491413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اگر آرايه بيش از يك بعد داشته باشد دراينصورت تعداد اعضاي اولين بعد را مشخص نم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ی کنیم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. ولي ابعاد ديگر را بايد تعيين كنيم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.</a:t>
            </a:r>
            <a:endParaRPr lang="en-US" altLang="en-US" sz="2400" b="1">
              <a:cs typeface="B Nazanin" panose="00000400000000000000" pitchFamily="2" charset="-78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D60093"/>
                </a:solidFill>
                <a:cs typeface="B Nazanin" panose="00000400000000000000" pitchFamily="2" charset="-78"/>
              </a:rPr>
              <a:t>مثلا</a:t>
            </a:r>
            <a:r>
              <a:rPr lang="fa-IR" altLang="en-US" sz="2400" b="1">
                <a:solidFill>
                  <a:srgbClr val="D60093"/>
                </a:solidFill>
                <a:cs typeface="B Nazanin" panose="00000400000000000000" pitchFamily="2" charset="-78"/>
              </a:rPr>
              <a:t>ً :</a:t>
            </a:r>
            <a:endParaRPr lang="en-US" altLang="en-US" sz="2400">
              <a:cs typeface="B Nazanin" panose="00000400000000000000" pitchFamily="2" charset="-78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152400" y="1042988"/>
            <a:ext cx="5792788" cy="538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 #include &lt;stdio.h&gt;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void  read_ar ( char x[ ][15] , int t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    for ( int i=0 ;  i&lt;t ;  i++ )  gets( x[i] 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}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void main()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      char name[5][15]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      read_ar( name , 5 )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Andalus" panose="02020603050405020304" pitchFamily="18" charset="-78"/>
              </a:rPr>
              <a:t>}</a:t>
            </a:r>
          </a:p>
        </p:txBody>
      </p:sp>
      <p:sp>
        <p:nvSpPr>
          <p:cNvPr id="26629" name="Freeform 6"/>
          <p:cNvSpPr>
            <a:spLocks/>
          </p:cNvSpPr>
          <p:nvPr/>
        </p:nvSpPr>
        <p:spPr bwMode="auto">
          <a:xfrm>
            <a:off x="3219450" y="1066800"/>
            <a:ext cx="3057525" cy="1257300"/>
          </a:xfrm>
          <a:custGeom>
            <a:avLst/>
            <a:gdLst>
              <a:gd name="T0" fmla="*/ 2147483646 w 1926"/>
              <a:gd name="T1" fmla="*/ 0 h 792"/>
              <a:gd name="T2" fmla="*/ 2147483646 w 1926"/>
              <a:gd name="T3" fmla="*/ 2147483646 h 792"/>
              <a:gd name="T4" fmla="*/ 2147483646 w 1926"/>
              <a:gd name="T5" fmla="*/ 2147483646 h 792"/>
              <a:gd name="T6" fmla="*/ 0 w 1926"/>
              <a:gd name="T7" fmla="*/ 2147483646 h 7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26" h="792">
                <a:moveTo>
                  <a:pt x="1926" y="0"/>
                </a:moveTo>
                <a:lnTo>
                  <a:pt x="1836" y="462"/>
                </a:lnTo>
                <a:lnTo>
                  <a:pt x="222" y="792"/>
                </a:lnTo>
                <a:lnTo>
                  <a:pt x="0" y="58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3968750" y="4132263"/>
            <a:ext cx="4532313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3366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>
                <a:solidFill>
                  <a:srgbClr val="003366"/>
                </a:solidFill>
                <a:cs typeface="B Nazanin" panose="00000400000000000000" pitchFamily="2" charset="-78"/>
              </a:rPr>
              <a:t>همانطور كه احتمالاً از اين مثال دريافتيد ، در زبان</a:t>
            </a:r>
            <a:r>
              <a:rPr lang="en-US" altLang="en-US" sz="2400">
                <a:solidFill>
                  <a:srgbClr val="003366"/>
                </a:solidFill>
                <a:cs typeface="B Nazanin" panose="00000400000000000000" pitchFamily="2" charset="-78"/>
              </a:rPr>
              <a:t> C </a:t>
            </a:r>
            <a:r>
              <a:rPr lang="ar-SA" altLang="en-US" sz="2400">
                <a:solidFill>
                  <a:srgbClr val="003366"/>
                </a:solidFill>
                <a:cs typeface="B Nazanin" panose="00000400000000000000" pitchFamily="2" charset="-78"/>
              </a:rPr>
              <a:t>پارامترآرايه اي ورودي-خروجي است ويا به عبارتي فراخواني با ارجاع انجام ميشود</a:t>
            </a:r>
            <a:r>
              <a:rPr lang="fa-IR" altLang="en-US" sz="2400">
                <a:solidFill>
                  <a:srgbClr val="003366"/>
                </a:solidFill>
                <a:cs typeface="B Nazanin" panose="00000400000000000000" pitchFamily="2" charset="-78"/>
              </a:rPr>
              <a:t> </a:t>
            </a:r>
            <a:r>
              <a:rPr lang="en-US" altLang="en-US" sz="2400">
                <a:solidFill>
                  <a:srgbClr val="003366"/>
                </a:solidFill>
                <a:cs typeface="B Nazanin" panose="00000400000000000000" pitchFamily="2" charset="-78"/>
              </a:rPr>
              <a:t>.(Call By Reference)</a:t>
            </a:r>
            <a:endParaRPr lang="en-US" altLang="en-US" sz="2400">
              <a:cs typeface="B Nazanin" panose="00000400000000000000" pitchFamily="2" charset="-78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u="sng">
                <a:solidFill>
                  <a:srgbClr val="D60093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u="sng">
                <a:solidFill>
                  <a:srgbClr val="D60093"/>
                </a:solidFill>
                <a:cs typeface="B Nazanin" panose="00000400000000000000" pitchFamily="2" charset="-78"/>
              </a:rPr>
              <a:t>زيرا آرايه ها اشاره گر هستند</a:t>
            </a:r>
            <a:r>
              <a:rPr lang="en-US" altLang="en-US" sz="2400" u="sng">
                <a:solidFill>
                  <a:srgbClr val="D60093"/>
                </a:solidFill>
                <a:cs typeface="B Nazanin" panose="00000400000000000000" pitchFamily="2" charset="-78"/>
              </a:rPr>
              <a:t> .</a:t>
            </a:r>
          </a:p>
        </p:txBody>
      </p:sp>
      <p:sp>
        <p:nvSpPr>
          <p:cNvPr id="26631" name="Freeform 8"/>
          <p:cNvSpPr>
            <a:spLocks/>
          </p:cNvSpPr>
          <p:nvPr/>
        </p:nvSpPr>
        <p:spPr bwMode="auto">
          <a:xfrm>
            <a:off x="2952750" y="1057275"/>
            <a:ext cx="723900" cy="590550"/>
          </a:xfrm>
          <a:custGeom>
            <a:avLst/>
            <a:gdLst>
              <a:gd name="T0" fmla="*/ 0 w 456"/>
              <a:gd name="T1" fmla="*/ 0 h 372"/>
              <a:gd name="T2" fmla="*/ 2147483646 w 456"/>
              <a:gd name="T3" fmla="*/ 2147483646 h 372"/>
              <a:gd name="T4" fmla="*/ 2147483646 w 456"/>
              <a:gd name="T5" fmla="*/ 2147483646 h 372"/>
              <a:gd name="T6" fmla="*/ 2147483646 w 456"/>
              <a:gd name="T7" fmla="*/ 2147483646 h 37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56" h="372">
                <a:moveTo>
                  <a:pt x="0" y="0"/>
                </a:moveTo>
                <a:lnTo>
                  <a:pt x="12" y="144"/>
                </a:lnTo>
                <a:lnTo>
                  <a:pt x="456" y="186"/>
                </a:lnTo>
                <a:lnTo>
                  <a:pt x="450" y="372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1027"/>
          <p:cNvSpPr txBox="1">
            <a:spLocks noChangeArrowheads="1"/>
          </p:cNvSpPr>
          <p:nvPr/>
        </p:nvSpPr>
        <p:spPr bwMode="auto">
          <a:xfrm>
            <a:off x="190500" y="4524375"/>
            <a:ext cx="8816975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در صورتي كه پارامترهاي تابع مقداردهي اوليه شوند ، ارسال پارامترمتناظر الزامي نيست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. 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  <a:cs typeface="B Nazanin" panose="00000400000000000000" pitchFamily="2" charset="-78"/>
              </a:rPr>
              <a:t> long double  pow(int x , int y=2 ) </a:t>
            </a:r>
            <a:r>
              <a:rPr lang="ar-SA" altLang="en-US" sz="2400" b="1">
                <a:solidFill>
                  <a:srgbClr val="160197"/>
                </a:solidFill>
                <a:latin typeface="Courier New" panose="02070309020205020404" pitchFamily="49" charset="0"/>
                <a:cs typeface="B Nazanin" panose="00000400000000000000" pitchFamily="2" charset="-78"/>
              </a:rPr>
              <a:t>مجاز ولي</a:t>
            </a:r>
            <a:r>
              <a:rPr lang="en-US" altLang="en-US" sz="2400" b="1">
                <a:latin typeface="Courier New" panose="02070309020205020404" pitchFamily="49" charset="0"/>
                <a:cs typeface="B Nazanin" panose="00000400000000000000" pitchFamily="2" charset="-78"/>
              </a:rPr>
              <a:t>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  <a:cs typeface="B Nazanin" panose="00000400000000000000" pitchFamily="2" charset="-78"/>
              </a:rPr>
              <a:t> long double  pow(int x=1 , int y ) </a:t>
            </a:r>
            <a:r>
              <a:rPr lang="ar-SA" altLang="en-US" sz="2400" b="1">
                <a:solidFill>
                  <a:srgbClr val="160197"/>
                </a:solidFill>
                <a:latin typeface="Courier New" panose="02070309020205020404" pitchFamily="49" charset="0"/>
                <a:cs typeface="B Nazanin" panose="00000400000000000000" pitchFamily="2" charset="-78"/>
              </a:rPr>
              <a:t>مجاز نيست</a:t>
            </a:r>
            <a:r>
              <a:rPr lang="en-US" altLang="en-US" sz="2400" b="1">
                <a:solidFill>
                  <a:srgbClr val="160197"/>
                </a:solidFill>
                <a:latin typeface="Courier New" panose="02070309020205020404" pitchFamily="49" charset="0"/>
                <a:cs typeface="B Nazanin" panose="00000400000000000000" pitchFamily="2" charset="-78"/>
              </a:rPr>
              <a:t>.</a:t>
            </a:r>
            <a:endParaRPr lang="en-US" altLang="en-US" sz="2400" b="1">
              <a:latin typeface="Courier New" panose="02070309020205020404" pitchFamily="49" charset="0"/>
              <a:cs typeface="B Nazanin" panose="00000400000000000000" pitchFamily="2" charset="-78"/>
            </a:endParaRPr>
          </a:p>
        </p:txBody>
      </p:sp>
      <p:sp>
        <p:nvSpPr>
          <p:cNvPr id="27652" name="Text Box 1028"/>
          <p:cNvSpPr txBox="1">
            <a:spLocks noChangeArrowheads="1"/>
          </p:cNvSpPr>
          <p:nvPr/>
        </p:nvSpPr>
        <p:spPr bwMode="auto">
          <a:xfrm>
            <a:off x="0" y="133350"/>
            <a:ext cx="7178675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long double  pow(int x=1 , int y=2)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if (y==0) return(1);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 else return(x*pow(x,y-1));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void 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printf("\n%Lf",pow());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printf("\n%Lf",pow(2));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printf("\n%Lf",pow(2,4));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7653" name="Group 1035"/>
          <p:cNvGrpSpPr>
            <a:grpSpLocks/>
          </p:cNvGrpSpPr>
          <p:nvPr/>
        </p:nvGrpSpPr>
        <p:grpSpPr bwMode="auto">
          <a:xfrm>
            <a:off x="4643438" y="3043238"/>
            <a:ext cx="2593975" cy="1190625"/>
            <a:chOff x="2925" y="1917"/>
            <a:chExt cx="1634" cy="750"/>
          </a:xfrm>
        </p:grpSpPr>
        <p:sp>
          <p:nvSpPr>
            <p:cNvPr id="27654" name="Line 1029"/>
            <p:cNvSpPr>
              <a:spLocks noChangeShapeType="1"/>
            </p:cNvSpPr>
            <p:nvPr/>
          </p:nvSpPr>
          <p:spPr bwMode="auto">
            <a:xfrm>
              <a:off x="2925" y="2070"/>
              <a:ext cx="10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5" name="Line 1030"/>
            <p:cNvSpPr>
              <a:spLocks noChangeShapeType="1"/>
            </p:cNvSpPr>
            <p:nvPr/>
          </p:nvSpPr>
          <p:spPr bwMode="auto">
            <a:xfrm>
              <a:off x="2991" y="2301"/>
              <a:ext cx="10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6" name="Line 1031"/>
            <p:cNvSpPr>
              <a:spLocks noChangeShapeType="1"/>
            </p:cNvSpPr>
            <p:nvPr/>
          </p:nvSpPr>
          <p:spPr bwMode="auto">
            <a:xfrm>
              <a:off x="3216" y="2511"/>
              <a:ext cx="10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7" name="Text Box 1032"/>
            <p:cNvSpPr txBox="1">
              <a:spLocks noChangeArrowheads="1"/>
            </p:cNvSpPr>
            <p:nvPr/>
          </p:nvSpPr>
          <p:spPr bwMode="auto">
            <a:xfrm>
              <a:off x="3986" y="1917"/>
              <a:ext cx="2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A50021"/>
                  </a:solidFill>
                </a:rPr>
                <a:t>1</a:t>
              </a:r>
            </a:p>
          </p:txBody>
        </p:sp>
        <p:sp>
          <p:nvSpPr>
            <p:cNvPr id="27658" name="Text Box 1033"/>
            <p:cNvSpPr txBox="1">
              <a:spLocks noChangeArrowheads="1"/>
            </p:cNvSpPr>
            <p:nvPr/>
          </p:nvSpPr>
          <p:spPr bwMode="auto">
            <a:xfrm>
              <a:off x="4082" y="2163"/>
              <a:ext cx="2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A50021"/>
                  </a:solidFill>
                </a:rPr>
                <a:t>4</a:t>
              </a:r>
            </a:p>
          </p:txBody>
        </p:sp>
        <p:sp>
          <p:nvSpPr>
            <p:cNvPr id="27659" name="Text Box 1034"/>
            <p:cNvSpPr txBox="1">
              <a:spLocks noChangeArrowheads="1"/>
            </p:cNvSpPr>
            <p:nvPr/>
          </p:nvSpPr>
          <p:spPr bwMode="auto">
            <a:xfrm>
              <a:off x="4208" y="2379"/>
              <a:ext cx="35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A50021"/>
                  </a:solidFill>
                </a:rPr>
                <a:t>16</a:t>
              </a:r>
            </a:p>
          </p:txBody>
        </p:sp>
      </p:grpSp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294188" y="95250"/>
            <a:ext cx="4754562" cy="396875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بارگذاری مجدد توابع (</a:t>
            </a:r>
            <a:r>
              <a:rPr lang="en-US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Over Loading</a:t>
            </a:r>
            <a:r>
              <a:rPr lang="fa-IR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) :</a:t>
            </a:r>
            <a:endParaRPr lang="en-US" altLang="en-US" sz="2400" b="1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" y="723900"/>
            <a:ext cx="7772400" cy="5943600"/>
          </a:xfrm>
          <a:solidFill>
            <a:srgbClr val="FFCCFF"/>
          </a:solidFill>
          <a:ln cap="flat" algn="ctr">
            <a:solidFill>
              <a:srgbClr val="00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fa-IR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#</a:t>
            </a: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include &lt;stdio.h&gt;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int  sum(int x , int y)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 return(x+y);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double  sum(double x , double y)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fa-IR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</a:t>
            </a: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return(x+y);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void main()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 int a=1,b=2;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 double c=1,d=2;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 printf("%i\n",sum(a,b));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 printf("%lf",sum(c,d));</a:t>
            </a:r>
          </a:p>
          <a:p>
            <a:pPr marL="0" indent="0" algn="l" rtl="0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990975" y="3032125"/>
            <a:ext cx="5046663" cy="1355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cs typeface="Times New Roman" panose="02020603050405020304" pitchFamily="18" charset="0"/>
              </a:rPr>
              <a:t>template &lt;class T&gt;  T sum(T x , T y)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cs typeface="Times New Roman" panose="02020603050405020304" pitchFamily="18" charset="0"/>
              </a:rPr>
              <a:t>   return(x+y);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  <a:endParaRPr lang="en-US" altLang="en-US" sz="2400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 flipV="1">
            <a:off x="4572000" y="1979613"/>
            <a:ext cx="2239963" cy="1036637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8674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260" y="0"/>
                </a:moveTo>
                <a:lnTo>
                  <a:pt x="12920" y="7200"/>
                </a:lnTo>
                <a:lnTo>
                  <a:pt x="16006" y="7200"/>
                </a:lnTo>
                <a:lnTo>
                  <a:pt x="16006" y="18674"/>
                </a:lnTo>
                <a:lnTo>
                  <a:pt x="0" y="18674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726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2894013" y="3429000"/>
            <a:ext cx="1066800" cy="350838"/>
          </a:xfrm>
          <a:prstGeom prst="rightArrow">
            <a:avLst>
              <a:gd name="adj1" fmla="val 50000"/>
              <a:gd name="adj2" fmla="val 760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0563" y="95250"/>
            <a:ext cx="5818187" cy="396875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توابع</a:t>
            </a:r>
            <a:r>
              <a:rPr lang="en-US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fa-IR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 چند ریختی یا چند شکلی (</a:t>
            </a:r>
            <a:r>
              <a:rPr lang="en-US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Polymorphism</a:t>
            </a:r>
            <a:r>
              <a:rPr lang="fa-IR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) :</a:t>
            </a:r>
            <a:endParaRPr lang="en-US" altLang="en-US" sz="2400" b="1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47700"/>
            <a:ext cx="7772400" cy="5664200"/>
          </a:xfrm>
          <a:solidFill>
            <a:schemeClr val="hlink"/>
          </a:solidFill>
          <a:ln cap="flat" algn="ctr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fa-IR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#</a:t>
            </a: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include &lt;stdio.h&gt;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int  max(int x , int y)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  return(x&gt;y ? x : y);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int  max(int x , int y, int z)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	int m=(x&gt;y ? x : y);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	return(m&gt;z ? m : z);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void main()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{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	int a=11,b=2,c=13;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	printf("%i\n",max(a,b));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	printf("%i",max(a,b,c));</a:t>
            </a:r>
          </a:p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latin typeface="Courier New" panose="02070309020205020404" pitchFamily="49" charset="0"/>
                <a:cs typeface="Times New Roman" panose="02020603050405020304" pitchFamily="18" charset="0"/>
              </a:rPr>
              <a:t>}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818827"/>
                  </p:ext>
                </p:extLst>
              </p:nvPr>
            </p:nvGraphicFramePr>
            <p:xfrm>
              <a:off x="75281" y="1037642"/>
              <a:ext cx="8991600" cy="4912884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85793"/>
                    <a:gridCol w="8505807"/>
                  </a:tblGrid>
                  <a:tr h="365764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sz="1800" dirty="0">
                            <a:cs typeface="B Titr" panose="00000700000000000000" pitchFamily="2" charset="-78"/>
                          </a:endParaRPr>
                        </a:p>
                      </a:txBody>
                      <a:tcPr marT="45722" marB="45722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77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برنامه ای بنویسید که ابتدا عدد صحیح مثبت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را دریافت کرده و سپس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عدد صحیح دریافت کرده، آنها را توسط یک تابع به صورت صعودی مرتب کرده و نمایش دهد.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78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در برنامه قبلی می خواهیم  که تابع، مقادیر آرایه ارسالی را تغییر ندهد. میشود ؟ لطف بفرمائید.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79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میخواهیم تابعی هوشمند بنام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sum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داشته باشیم که قابلیت جمع بستن همه نوع داده (صحیح،اعشاری، حتی رشته ها) را داشته باشد. زحمت شما.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80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برنامه ای که مثلث خیام-پاسکال-نیوتن( ضرایب</a:t>
                          </a:r>
                          <a:r>
                            <a:rPr lang="fa-IR" sz="1800" baseline="0" dirty="0" smtClean="0">
                              <a:cs typeface="B Nazanin" panose="00000400000000000000" pitchFamily="2" charset="-78"/>
                            </a:rPr>
                            <a:t> دوجمله ای نیوتن) را ایجاد کند.</a:t>
                          </a:r>
                        </a:p>
                        <a:p>
                          <a:pPr marL="0" marR="0" indent="0" algn="ct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mr>
                                <m:mr>
                                  <m:e>
                                    <m:eqArr>
                                      <m:eqArr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eqArrP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3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m:rPr>
                                                  <m:brk m:alnAt="7"/>
                                                </m:rPr>
                                                <a:rPr lang="en-US" sz="1800" b="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1</m:t>
                                              </m:r>
                                            </m:e>
                                            <m:e>
                                              <m:r>
                                                <a:rPr lang="en-US" sz="1800" b="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2</m:t>
                                              </m:r>
                                            </m:e>
                                            <m:e>
                                              <m:r>
                                                <a:rPr lang="en-US" sz="1800" b="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1</m:t>
                                              </m:r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2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m:rPr>
                                                        <m:brk m:alnAt="7"/>
                                                      </m:rP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3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m:rPr>
                                                        <m:brk m:alnAt="7"/>
                                                      </m:rP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3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2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m:rPr>
                                                        <m:brk m:alnAt="7"/>
                                                      </m:rP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4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3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m:rPr>
                                                        <m:brk m:alnAt="7"/>
                                                      </m:rP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6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4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</m:mr>
                                        </m:m>
                                      </m:e>
                                    </m:eqArr>
                                  </m:e>
                                </m:mr>
                              </m:m>
                            </m:oMath>
                          </a14:m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      =           </a:t>
                          </a:r>
                          <a14:m>
                            <m:oMath xmlns:m="http://schemas.openxmlformats.org/officeDocument/2006/math"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mPr>
                                <m:mr>
                                  <m:e>
                                    <m:d>
                                      <m:d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dP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1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r>
                                                <m:rPr>
                                                  <m:brk m:alnAt="7"/>
                                                </m:rPr>
                                                <a:rPr lang="en-US" sz="1800" b="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0</m:t>
                                              </m:r>
                                            </m:e>
                                          </m:mr>
                                          <m:mr>
                                            <m:e>
                                              <m:r>
                                                <a:rPr lang="en-US" sz="1800" b="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0</m:t>
                                              </m:r>
                                            </m:e>
                                          </m:mr>
                                        </m:m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</m:ctrlPr>
                                            </m:dP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1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  <m:mr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0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</m:d>
                                        </m: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</m:ctrlPr>
                                            </m:dP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1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  <m:mr>
                                                  <m:e>
                                                    <m:r>
                                                      <a:rPr lang="en-US" sz="1800" b="0" i="1" smtClean="0">
                                                        <a:latin typeface="Cambria Math" panose="02040503050406030204" pitchFamily="18" charset="0"/>
                                                        <a:cs typeface="B Nazanin" panose="00000400000000000000" pitchFamily="2" charset="-78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</m:d>
                                        </m:e>
                                      </m:mr>
                                    </m:m>
                                  </m:e>
                                </m:mr>
                                <m:mr>
                                  <m:e>
                                    <m:eqArr>
                                      <m:eqArr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eqArrPr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3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d>
                                                <m:dPr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m>
                                                    <m:mPr>
                                                      <m:mcs>
                                                        <m:mc>
                                                          <m:mcPr>
                                                            <m:count m:val="1"/>
                                                            <m:mcJc m:val="center"/>
                                                          </m:mcPr>
                                                        </m:mc>
                                                      </m:mcs>
                                                      <m:ctrlPr>
                                                        <a:rPr lang="en-US" sz="1800" i="1" smtClean="0">
                                                          <a:latin typeface="Cambria Math" panose="02040503050406030204" pitchFamily="18" charset="0"/>
                                                          <a:cs typeface="B Nazanin" panose="00000400000000000000" pitchFamily="2" charset="-78"/>
                                                        </a:rPr>
                                                      </m:ctrlPr>
                                                    </m:mPr>
                                                    <m:mr>
                                                      <m:e>
                                                        <m:r>
                                                          <a:rPr lang="en-US" sz="1800" b="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  <m:t>2</m:t>
                                                        </m:r>
                                                      </m:e>
                                                    </m:mr>
                                                    <m:mr>
                                                      <m:e>
                                                        <m:r>
                                                          <a:rPr lang="en-US" sz="1800" b="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  <m:t>0</m:t>
                                                        </m:r>
                                                      </m:e>
                                                    </m:mr>
                                                  </m:m>
                                                </m:e>
                                              </m:d>
                                            </m:e>
                                            <m:e>
                                              <m:d>
                                                <m:dPr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m>
                                                    <m:mPr>
                                                      <m:mcs>
                                                        <m:mc>
                                                          <m:mcPr>
                                                            <m:count m:val="1"/>
                                                            <m:mcJc m:val="center"/>
                                                          </m:mcPr>
                                                        </m:mc>
                                                      </m:mcs>
                                                      <m:ctrlPr>
                                                        <a:rPr lang="en-US" sz="1800" i="1" smtClean="0">
                                                          <a:latin typeface="Cambria Math" panose="02040503050406030204" pitchFamily="18" charset="0"/>
                                                          <a:cs typeface="B Nazanin" panose="00000400000000000000" pitchFamily="2" charset="-78"/>
                                                        </a:rPr>
                                                      </m:ctrlPr>
                                                    </m:mPr>
                                                    <m:mr>
                                                      <m:e>
                                                        <m:r>
                                                          <a:rPr lang="en-US" sz="1800" b="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  <m:t>2</m:t>
                                                        </m:r>
                                                      </m:e>
                                                    </m:mr>
                                                    <m:mr>
                                                      <m:e>
                                                        <m:r>
                                                          <a:rPr lang="en-US" sz="1800" b="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  <m:t>1</m:t>
                                                        </m:r>
                                                      </m:e>
                                                    </m:mr>
                                                  </m:m>
                                                </m:e>
                                              </m:d>
                                            </m:e>
                                            <m:e>
                                              <m:d>
                                                <m:dPr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m>
                                                    <m:mPr>
                                                      <m:mcs>
                                                        <m:mc>
                                                          <m:mcPr>
                                                            <m:count m:val="1"/>
                                                            <m:mcJc m:val="center"/>
                                                          </m:mcPr>
                                                        </m:mc>
                                                      </m:mcs>
                                                      <m:ctrlPr>
                                                        <a:rPr lang="en-US" sz="1800" i="1" smtClean="0">
                                                          <a:latin typeface="Cambria Math" panose="02040503050406030204" pitchFamily="18" charset="0"/>
                                                          <a:cs typeface="B Nazanin" panose="00000400000000000000" pitchFamily="2" charset="-78"/>
                                                        </a:rPr>
                                                      </m:ctrlPr>
                                                    </m:mPr>
                                                    <m:mr>
                                                      <m:e>
                                                        <m:r>
                                                          <a:rPr lang="en-US" sz="1800" b="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  <m:t>2</m:t>
                                                        </m:r>
                                                      </m:e>
                                                    </m:mr>
                                                    <m:mr>
                                                      <m:e>
                                                        <m:r>
                                                          <a:rPr lang="en-US" sz="1800" b="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  <m:t>2</m:t>
                                                        </m:r>
                                                      </m:e>
                                                    </m:mr>
                                                  </m:m>
                                                </m:e>
                                              </m:d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2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3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0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3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1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</m:mr>
                                              </m:m>
                                            </m:e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3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2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3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3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</m:mr>
                                              </m:m>
                                            </m:e>
                                          </m:mr>
                                        </m:m>
                                      </m:e>
                                      <m:e>
                                        <m:m>
                                          <m:mPr>
                                            <m:mcs>
                                              <m:mc>
                                                <m:mcPr>
                                                  <m:count m:val="2"/>
                                                  <m:mcJc m:val="center"/>
                                                </m:mcPr>
                                              </m:mc>
                                            </m:mcs>
                                            <m:ctrlPr>
                                              <a:rPr lang="en-US" sz="180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mPr>
                                          <m:m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4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0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4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1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</m:mr>
                                              </m:m>
                                            </m:e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3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800" i="1" smtClean="0">
                                                      <a:latin typeface="Cambria Math" panose="02040503050406030204" pitchFamily="18" charset="0"/>
                                                      <a:cs typeface="B Nazanin" panose="00000400000000000000" pitchFamily="2" charset="-78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4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2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4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3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  <m:e>
                                                    <m:d>
                                                      <m:dPr>
                                                        <m:ctrlPr>
                                                          <a:rPr lang="en-US" sz="1800" i="1" smtClean="0">
                                                            <a:latin typeface="Cambria Math" panose="02040503050406030204" pitchFamily="18" charset="0"/>
                                                            <a:cs typeface="B Nazanin" panose="00000400000000000000" pitchFamily="2" charset="-78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m>
                                                          <m:mPr>
                                                            <m:mcs>
                                                              <m:mc>
                                                                <m:mcPr>
                                                                  <m:count m:val="1"/>
                                                                  <m:mcJc m:val="center"/>
                                                                </m:mcPr>
                                                              </m:mc>
                                                            </m:mcs>
                                                            <m:ctrlPr>
                                                              <a:rPr lang="en-US" sz="1800" i="1" smtClean="0">
                                                                <a:latin typeface="Cambria Math" panose="02040503050406030204" pitchFamily="18" charset="0"/>
                                                                <a:cs typeface="B Nazanin" panose="00000400000000000000" pitchFamily="2" charset="-78"/>
                                                              </a:rPr>
                                                            </m:ctrlPr>
                                                          </m:mP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4</m:t>
                                                              </m:r>
                                                            </m:e>
                                                          </m:mr>
                                                          <m:mr>
                                                            <m:e>
                                                              <m:r>
                                                                <a:rPr lang="en-US" sz="1800" b="0" i="1" smtClean="0">
                                                                  <a:latin typeface="Cambria Math" panose="02040503050406030204" pitchFamily="18" charset="0"/>
                                                                  <a:cs typeface="B Nazanin" panose="00000400000000000000" pitchFamily="2" charset="-78"/>
                                                                </a:rPr>
                                                                <m:t>4</m:t>
                                                              </m:r>
                                                            </m:e>
                                                          </m:mr>
                                                        </m:m>
                                                      </m:e>
                                                    </m:d>
                                                  </m:e>
                                                </m:mr>
                                              </m:m>
                                            </m:e>
                                          </m:mr>
                                        </m:m>
                                      </m:e>
                                    </m:eqArr>
                                  </m:e>
                                </m:mr>
                              </m:m>
                            </m:oMath>
                          </a14:m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818827"/>
                  </p:ext>
                </p:extLst>
              </p:nvPr>
            </p:nvGraphicFramePr>
            <p:xfrm>
              <a:off x="75281" y="1037642"/>
              <a:ext cx="8991600" cy="4912884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85793"/>
                    <a:gridCol w="8505807"/>
                  </a:tblGrid>
                  <a:tr h="365764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sz="1800" dirty="0">
                            <a:cs typeface="B Titr" panose="00000700000000000000" pitchFamily="2" charset="-78"/>
                          </a:endParaRPr>
                        </a:p>
                      </a:txBody>
                      <a:tcPr marT="45722" marB="45722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40084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77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برنامه ای بنویسید که ابتدا عدد صحیح مثبت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را دریافت کرده و سپس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عدد صحیح دریافت کرده، آنها را توسط یک تابع به صورت صعودی مرتب کرده و نمایش دهد.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78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در برنامه قبلی می خواهیم  که تابع، مقادیر آرایه ارسالی را تغییر ندهد. میشود ؟ لطف بفرمائید.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640084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79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میخواهیم تابعی هوشمند بنام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sum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داشته باشیم که قابلیت جمع بستن همه نوع داده (صحیح،اعشاری، حتی رشته ها) را داشته باشد. زحمت شما.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2809752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80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2" marB="45722" anchor="ctr">
                        <a:blipFill rotWithShape="0">
                          <a:blip r:embed="rId2"/>
                          <a:stretch>
                            <a:fillRect l="-5802" t="-75325" r="-287" b="-4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1264579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25" y="95250"/>
            <a:ext cx="3032125" cy="396875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solidFill>
                  <a:schemeClr val="tx1"/>
                </a:solidFill>
                <a:cs typeface="B Nazanin" panose="00000400000000000000" pitchFamily="2" charset="-78"/>
              </a:rPr>
              <a:t>نحوه ایجاد </a:t>
            </a:r>
            <a:r>
              <a:rPr lang="en-US" altLang="en-US" sz="2400" b="1" smtClean="0">
                <a:solidFill>
                  <a:schemeClr val="tx1"/>
                </a:solidFill>
                <a:cs typeface="B Nazanin" panose="00000400000000000000" pitchFamily="2" charset="-78"/>
              </a:rPr>
              <a:t>Header File</a:t>
            </a:r>
            <a:r>
              <a:rPr lang="fa-IR" altLang="en-US" sz="2400" b="1" smtClean="0">
                <a:solidFill>
                  <a:schemeClr val="tx1"/>
                </a:solidFill>
                <a:cs typeface="B Nazanin" panose="00000400000000000000" pitchFamily="2" charset="-78"/>
              </a:rPr>
              <a:t>:</a:t>
            </a:r>
            <a:endParaRPr lang="en-US" altLang="en-US" sz="2400" b="1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724" name="TextBox 1"/>
          <p:cNvSpPr txBox="1">
            <a:spLocks noChangeArrowheads="1"/>
          </p:cNvSpPr>
          <p:nvPr/>
        </p:nvSpPr>
        <p:spPr bwMode="auto">
          <a:xfrm>
            <a:off x="654050" y="2047875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My_Header.h</a:t>
            </a:r>
          </a:p>
        </p:txBody>
      </p:sp>
      <p:sp>
        <p:nvSpPr>
          <p:cNvPr id="6" name="Rectangle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777066" y="1397675"/>
            <a:ext cx="5892801" cy="1698927"/>
          </a:xfrm>
          <a:prstGeom prst="rect">
            <a:avLst/>
          </a:prstGeom>
          <a:solidFill>
            <a:schemeClr val="bg1"/>
          </a:solidFill>
          <a:ln cap="flat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fact(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if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2)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else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*fact(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- 1));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altLang="en-US" sz="1800" b="1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sp>
        <p:nvSpPr>
          <p:cNvPr id="7" name="Rectangle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777067" y="3205768"/>
            <a:ext cx="5892801" cy="3028521"/>
          </a:xfrm>
          <a:prstGeom prst="rect">
            <a:avLst/>
          </a:prstGeom>
          <a:solidFill>
            <a:schemeClr val="bg1"/>
          </a:solidFill>
          <a:ln cap="flat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stdio.h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conio.h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My_Header.h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 = 5;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"%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fact(a));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_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getch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altLang="en-US" sz="1800" b="1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sp>
        <p:nvSpPr>
          <p:cNvPr id="30727" name="TextBox 8"/>
          <p:cNvSpPr txBox="1">
            <a:spLocks noChangeArrowheads="1"/>
          </p:cNvSpPr>
          <p:nvPr/>
        </p:nvSpPr>
        <p:spPr bwMode="auto">
          <a:xfrm>
            <a:off x="654050" y="4543425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Source.cpp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25" y="95250"/>
            <a:ext cx="3032125" cy="396875"/>
          </a:xfrm>
          <a:solidFill>
            <a:schemeClr val="hlink"/>
          </a:solidFill>
          <a:ln cap="flat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fa-IR" altLang="en-US" sz="2400" b="1" smtClean="0">
                <a:solidFill>
                  <a:schemeClr val="tx1"/>
                </a:solidFill>
                <a:cs typeface="B Nazanin" panose="00000400000000000000" pitchFamily="2" charset="-78"/>
              </a:rPr>
              <a:t>نحوه ایجاد </a:t>
            </a:r>
            <a:r>
              <a:rPr lang="en-US" altLang="en-US" sz="2400" b="1" smtClean="0">
                <a:solidFill>
                  <a:schemeClr val="tx1"/>
                </a:solidFill>
                <a:cs typeface="B Nazanin" panose="00000400000000000000" pitchFamily="2" charset="-78"/>
              </a:rPr>
              <a:t>Header File</a:t>
            </a:r>
            <a:r>
              <a:rPr lang="fa-IR" altLang="en-US" sz="2400" b="1" smtClean="0">
                <a:solidFill>
                  <a:schemeClr val="tx1"/>
                </a:solidFill>
                <a:cs typeface="B Nazanin" panose="00000400000000000000" pitchFamily="2" charset="-78"/>
              </a:rPr>
              <a:t>:</a:t>
            </a:r>
            <a:endParaRPr lang="en-US" altLang="en-US" sz="2400" b="1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652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777067" y="850899"/>
            <a:ext cx="5892800" cy="358944"/>
          </a:xfrm>
          <a:solidFill>
            <a:schemeClr val="bg1"/>
          </a:solidFill>
          <a:ln cap="flat" algn="ctr">
            <a:solidFill>
              <a:srgbClr val="FFFF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/>
          <a:p>
            <a:pPr marL="0" indent="0" algn="l" rtl="0">
              <a:lnSpc>
                <a:spcPct val="95000"/>
              </a:lnSpc>
              <a:spcBef>
                <a:spcPct val="0"/>
              </a:spcBef>
              <a:buFontTx/>
              <a:buNone/>
              <a:defRPr/>
            </a:pP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fact(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en-US" altLang="en-US" sz="1800" b="1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sp>
        <p:nvSpPr>
          <p:cNvPr id="31749" name="TextBox 1"/>
          <p:cNvSpPr txBox="1">
            <a:spLocks noChangeArrowheads="1"/>
          </p:cNvSpPr>
          <p:nvPr/>
        </p:nvSpPr>
        <p:spPr bwMode="auto">
          <a:xfrm>
            <a:off x="654050" y="874713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My_Header.h</a:t>
            </a:r>
          </a:p>
        </p:txBody>
      </p:sp>
      <p:sp>
        <p:nvSpPr>
          <p:cNvPr id="6" name="Rectangle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777066" y="1397675"/>
            <a:ext cx="5892801" cy="2031325"/>
          </a:xfrm>
          <a:prstGeom prst="rect">
            <a:avLst/>
          </a:prstGeom>
          <a:solidFill>
            <a:schemeClr val="bg1"/>
          </a:solidFill>
          <a:ln cap="flat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My_Header.h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fact(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if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2)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else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*fact(</a:t>
            </a:r>
            <a:r>
              <a:rPr lang="en-US" sz="18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- 1));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altLang="en-US" sz="1800" b="1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sp>
        <p:nvSpPr>
          <p:cNvPr id="7" name="Rectangle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777067" y="3600879"/>
            <a:ext cx="5892801" cy="3028521"/>
          </a:xfrm>
          <a:prstGeom prst="rect">
            <a:avLst/>
          </a:prstGeom>
          <a:solidFill>
            <a:schemeClr val="bg1"/>
          </a:solidFill>
          <a:ln cap="flat" algn="ctr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stdio.h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conio.h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#include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My_Header.h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 = 5;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"%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fact(a));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_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getch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 algn="l" rtl="0">
              <a:buFontTx/>
              <a:buNone/>
              <a:defRPr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altLang="en-US" sz="1800" b="1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sp>
        <p:nvSpPr>
          <p:cNvPr id="31752" name="TextBox 7"/>
          <p:cNvSpPr txBox="1">
            <a:spLocks noChangeArrowheads="1"/>
          </p:cNvSpPr>
          <p:nvPr/>
        </p:nvSpPr>
        <p:spPr bwMode="auto">
          <a:xfrm>
            <a:off x="654050" y="2236788"/>
            <a:ext cx="2122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My_Functions.cpp</a:t>
            </a:r>
          </a:p>
        </p:txBody>
      </p:sp>
      <p:sp>
        <p:nvSpPr>
          <p:cNvPr id="31753" name="TextBox 8"/>
          <p:cNvSpPr txBox="1">
            <a:spLocks noChangeArrowheads="1"/>
          </p:cNvSpPr>
          <p:nvPr/>
        </p:nvSpPr>
        <p:spPr bwMode="auto">
          <a:xfrm>
            <a:off x="654050" y="4938713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Source.cpp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6789738" y="133350"/>
            <a:ext cx="2216150" cy="5143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solidFill>
                  <a:schemeClr val="tx1"/>
                </a:solidFill>
              </a:rPr>
              <a:t>كلاسهاي حافظه</a:t>
            </a:r>
            <a:r>
              <a:rPr lang="en-US" altLang="en-US" sz="2400" b="1" smtClean="0">
                <a:solidFill>
                  <a:schemeClr val="tx1"/>
                </a:solidFill>
              </a:rPr>
              <a:t> :</a:t>
            </a:r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0" y="1277938"/>
            <a:ext cx="88265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/>
              <a:t> </a:t>
            </a:r>
            <a:r>
              <a:rPr lang="ar-SA" altLang="en-US" sz="2400" b="1"/>
              <a:t>كلاس  حافظه  نحوه اختصاص حافظه و محدوده شناخت متغييرها را تعيين مي كند</a:t>
            </a:r>
            <a:r>
              <a:rPr lang="en-US" altLang="en-US" sz="2400" b="1"/>
              <a:t>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/>
              <a:t>4 </a:t>
            </a:r>
            <a:r>
              <a:rPr lang="ar-SA" altLang="en-US" sz="2400" b="1"/>
              <a:t>نوع كلاس وجود دارد</a:t>
            </a:r>
            <a:r>
              <a:rPr lang="en-US" altLang="en-US" sz="2400" b="1"/>
              <a:t> : (  auto , static , extern , register  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A50021"/>
                </a:solidFill>
              </a:rPr>
              <a:t>از اين لحظه به بعد تعريف متغييرها به اينصورت خواهد بود</a:t>
            </a:r>
            <a:r>
              <a:rPr lang="en-US" altLang="en-US" sz="2400" b="1">
                <a:solidFill>
                  <a:srgbClr val="A50021"/>
                </a:solidFill>
              </a:rPr>
              <a:t> :</a:t>
            </a:r>
            <a:endParaRPr lang="en-US" altLang="en-US" sz="2400"/>
          </a:p>
          <a:p>
            <a:pPr algn="l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160197"/>
                </a:solidFill>
              </a:rPr>
              <a:t> &gt; </a:t>
            </a:r>
            <a:r>
              <a:rPr lang="en-US" altLang="en-US" sz="2400" b="1">
                <a:solidFill>
                  <a:srgbClr val="160197"/>
                </a:solidFill>
              </a:rPr>
              <a:t>; </a:t>
            </a:r>
            <a:r>
              <a:rPr lang="ar-SA" altLang="en-US" sz="2400" b="1">
                <a:solidFill>
                  <a:srgbClr val="160197"/>
                </a:solidFill>
              </a:rPr>
              <a:t>نام متغييرها&gt;  &lt;</a:t>
            </a:r>
            <a:r>
              <a:rPr lang="en-US" altLang="en-US" sz="2400" b="1">
                <a:solidFill>
                  <a:srgbClr val="160197"/>
                </a:solidFill>
              </a:rPr>
              <a:t> </a:t>
            </a:r>
            <a:r>
              <a:rPr lang="ar-SA" altLang="en-US" sz="2400" b="1">
                <a:solidFill>
                  <a:srgbClr val="160197"/>
                </a:solidFill>
              </a:rPr>
              <a:t>نوع متغيير&gt;   &lt;</a:t>
            </a:r>
            <a:r>
              <a:rPr lang="en-US" altLang="en-US" sz="2400" b="1">
                <a:solidFill>
                  <a:srgbClr val="160197"/>
                </a:solidFill>
              </a:rPr>
              <a:t> </a:t>
            </a:r>
            <a:r>
              <a:rPr lang="ar-SA" altLang="en-US" sz="2400" b="1">
                <a:solidFill>
                  <a:srgbClr val="160197"/>
                </a:solidFill>
              </a:rPr>
              <a:t>كلاس حافظه</a:t>
            </a:r>
            <a:r>
              <a:rPr lang="en-US" altLang="en-US" sz="2400" b="1">
                <a:solidFill>
                  <a:srgbClr val="160197"/>
                </a:solidFill>
              </a:rPr>
              <a:t>  &lt;</a:t>
            </a:r>
            <a:endParaRPr lang="en-US" altLang="en-US" sz="2400">
              <a:solidFill>
                <a:srgbClr val="160197"/>
              </a:solidFill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/>
              <a:t>   </a:t>
            </a:r>
            <a:r>
              <a:rPr lang="en-US" altLang="en-US" sz="2400" b="1">
                <a:solidFill>
                  <a:srgbClr val="006666"/>
                </a:solidFill>
              </a:rPr>
              <a:t>auto  int  x,y ;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6666"/>
                </a:solidFill>
              </a:rPr>
              <a:t>   static float f =1;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/>
              <a:t>اگر كلاس حافظه را تعيين نكنيم</a:t>
            </a:r>
            <a:r>
              <a:rPr lang="en-US" altLang="en-US" sz="2400" b="1"/>
              <a:t>  auto </a:t>
            </a:r>
            <a:r>
              <a:rPr lang="ar-SA" altLang="en-US" sz="2400" b="1"/>
              <a:t>در نظر گرفته مي شود . تمام متغييرهايي كه تا حالا استفاده كرده ايم</a:t>
            </a:r>
            <a:r>
              <a:rPr lang="en-US" altLang="en-US" sz="2400" b="1"/>
              <a:t> auto  </a:t>
            </a:r>
            <a:r>
              <a:rPr lang="ar-SA" altLang="en-US" sz="2400" b="1"/>
              <a:t>بوده اند</a:t>
            </a:r>
            <a:r>
              <a:rPr lang="en-US" altLang="en-US" sz="2400" b="1"/>
              <a:t> . </a:t>
            </a:r>
            <a:endParaRPr lang="en-US" altLang="en-US" sz="2400"/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373063" y="736600"/>
            <a:ext cx="83534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 </a:t>
            </a:r>
            <a:r>
              <a:rPr lang="ar-SA" altLang="en-US" sz="2400" b="1"/>
              <a:t>اين نوع متغييرها دربلوك تعريف شده ، هنگام تعريف از</a:t>
            </a:r>
            <a:r>
              <a:rPr lang="en-US" altLang="en-US" sz="2400" b="1"/>
              <a:t> RAM </a:t>
            </a:r>
            <a:r>
              <a:rPr lang="ar-SA" altLang="en-US" sz="2400" b="1"/>
              <a:t>فضا گرفته وپس از اتمام بلوك بطور اتوماتيك ، فضاي اختصاص يافته آنها آزاد مي گردد</a:t>
            </a:r>
            <a:r>
              <a:rPr lang="en-US" altLang="en-US" sz="2400" b="1"/>
              <a:t>.</a:t>
            </a:r>
            <a:endParaRPr lang="en-US" altLang="en-US" sz="2400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4854575" y="279400"/>
            <a:ext cx="3879850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a-IR" altLang="en-US" sz="2400"/>
              <a:t>1-</a:t>
            </a:r>
            <a:r>
              <a:rPr lang="en-US" altLang="en-US" sz="2400"/>
              <a:t> </a:t>
            </a:r>
            <a:r>
              <a:rPr lang="ar-SA" altLang="en-US" sz="2400"/>
              <a:t>كلاس حافظه اتوماتيك</a:t>
            </a:r>
            <a:r>
              <a:rPr lang="en-US" altLang="en-US" sz="2400"/>
              <a:t> (auto ) 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4864100" y="2336800"/>
            <a:ext cx="3879850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a-IR" altLang="en-US" sz="2400"/>
              <a:t>2-</a:t>
            </a:r>
            <a:r>
              <a:rPr lang="en-US" altLang="en-US" sz="2400"/>
              <a:t> </a:t>
            </a:r>
            <a:r>
              <a:rPr lang="ar-SA" altLang="en-US" sz="2400"/>
              <a:t>كلاس حافظه  ايستا</a:t>
            </a:r>
            <a:r>
              <a:rPr lang="en-US" altLang="en-US" sz="2400"/>
              <a:t> ( static )   </a:t>
            </a: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4572000" y="2882900"/>
            <a:ext cx="4138613" cy="377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 </a:t>
            </a:r>
            <a:r>
              <a:rPr lang="ar-SA" altLang="en-US" sz="2400" b="1"/>
              <a:t>اين نوع متغييرها دربلوك تعريف شده ، هنگام تعريف از</a:t>
            </a:r>
            <a:r>
              <a:rPr lang="en-US" altLang="en-US" sz="2400" b="1"/>
              <a:t> RAM </a:t>
            </a:r>
            <a:r>
              <a:rPr lang="ar-SA" altLang="en-US" sz="2400" b="1"/>
              <a:t>فضا گرفته و پس از اتمام بلوك ، مقدار خود را نگه ميدارند و دفعه بعد كه اين بلوك اجرا ميگردد ، حافظه قبلي با مقدار موجود در اختيار آنها قرار مي گيرد</a:t>
            </a:r>
            <a:r>
              <a:rPr lang="en-US" altLang="en-US" sz="2400" b="1"/>
              <a:t> . 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</a:t>
            </a:r>
            <a:r>
              <a:rPr lang="ar-SA" altLang="en-US" sz="2400" b="1"/>
              <a:t>اگر مقدار اوليه داده نشوند ، صفر در نظر گرفته ميشوند</a:t>
            </a:r>
            <a:r>
              <a:rPr lang="en-US" altLang="en-US" sz="2400" b="1"/>
              <a:t> .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71438" y="1822450"/>
            <a:ext cx="4572000" cy="4876800"/>
          </a:xfrm>
          <a:prstGeom prst="rect">
            <a:avLst/>
          </a:prstGeom>
          <a:solidFill>
            <a:schemeClr val="hlink"/>
          </a:solidFill>
          <a:ln w="38100" cmpd="dbl">
            <a:solidFill>
              <a:srgbClr val="0066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void func()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auto int x = 1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static int y = 1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x++; y++;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printf("%i %i\n",x,y);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void 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func();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func();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  <a:endParaRPr lang="en-US" altLang="en-US" sz="2400">
              <a:latin typeface="Courier New" panose="02070309020205020404" pitchFamily="49" charset="0"/>
            </a:endParaRPr>
          </a:p>
        </p:txBody>
      </p:sp>
      <p:grpSp>
        <p:nvGrpSpPr>
          <p:cNvPr id="33800" name="Group 13"/>
          <p:cNvGrpSpPr>
            <a:grpSpLocks/>
          </p:cNvGrpSpPr>
          <p:nvPr/>
        </p:nvGrpSpPr>
        <p:grpSpPr bwMode="auto">
          <a:xfrm>
            <a:off x="2076450" y="5454650"/>
            <a:ext cx="1858963" cy="871538"/>
            <a:chOff x="1308" y="3436"/>
            <a:chExt cx="1171" cy="549"/>
          </a:xfrm>
        </p:grpSpPr>
        <p:sp>
          <p:nvSpPr>
            <p:cNvPr id="33801" name="Line 8"/>
            <p:cNvSpPr>
              <a:spLocks noChangeShapeType="1"/>
            </p:cNvSpPr>
            <p:nvPr/>
          </p:nvSpPr>
          <p:spPr bwMode="auto">
            <a:xfrm>
              <a:off x="1317" y="3586"/>
              <a:ext cx="483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2" name="Line 9"/>
            <p:cNvSpPr>
              <a:spLocks noChangeShapeType="1"/>
            </p:cNvSpPr>
            <p:nvPr/>
          </p:nvSpPr>
          <p:spPr bwMode="auto">
            <a:xfrm>
              <a:off x="1308" y="3847"/>
              <a:ext cx="483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3" name="Text Box 10"/>
            <p:cNvSpPr txBox="1">
              <a:spLocks noChangeArrowheads="1"/>
            </p:cNvSpPr>
            <p:nvPr/>
          </p:nvSpPr>
          <p:spPr bwMode="auto">
            <a:xfrm>
              <a:off x="1858" y="3436"/>
              <a:ext cx="6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A50021"/>
                  </a:solidFill>
                </a:rPr>
                <a:t>2  2</a:t>
              </a:r>
              <a:endParaRPr lang="en-US" altLang="en-US" sz="2400"/>
            </a:p>
          </p:txBody>
        </p:sp>
        <p:sp>
          <p:nvSpPr>
            <p:cNvPr id="33804" name="Text Box 12"/>
            <p:cNvSpPr txBox="1">
              <a:spLocks noChangeArrowheads="1"/>
            </p:cNvSpPr>
            <p:nvPr/>
          </p:nvSpPr>
          <p:spPr bwMode="auto">
            <a:xfrm>
              <a:off x="1864" y="3697"/>
              <a:ext cx="6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A50021"/>
                  </a:solidFill>
                </a:rPr>
                <a:t>2  3</a:t>
              </a:r>
              <a:endParaRPr lang="en-US" altLang="en-US" sz="2400"/>
            </a:p>
          </p:txBody>
        </p:sp>
      </p:grp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08600" y="133350"/>
            <a:ext cx="3697288" cy="5143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>
              <a:defRPr/>
            </a:pPr>
            <a:r>
              <a:rPr lang="ar-SA" altLang="en-US" sz="2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تعريف</a:t>
            </a:r>
            <a:r>
              <a:rPr lang="ar-SA" altLang="en-US" sz="2000" b="1">
                <a:solidFill>
                  <a:schemeClr val="accent2"/>
                </a:solidFill>
              </a:rPr>
              <a:t> </a:t>
            </a:r>
            <a:r>
              <a:rPr lang="ar-SA" altLang="en-US" sz="2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توابع</a:t>
            </a:r>
            <a:r>
              <a:rPr lang="en-US" altLang="en-US" sz="2000" b="1">
                <a:solidFill>
                  <a:schemeClr val="accent2"/>
                </a:solidFill>
              </a:rPr>
              <a:t> :</a:t>
            </a:r>
            <a:r>
              <a:rPr lang="en-US" altLang="en-US" sz="2000" b="1"/>
              <a:t> (</a:t>
            </a:r>
            <a:r>
              <a:rPr lang="en-US" altLang="en-US" sz="2000" b="1">
                <a:solidFill>
                  <a:srgbClr val="D60093"/>
                </a:solidFill>
              </a:rPr>
              <a:t>Define Function</a:t>
            </a:r>
            <a:r>
              <a:rPr lang="en-US" altLang="en-US" sz="2000" b="1"/>
              <a:t>)</a:t>
            </a:r>
          </a:p>
        </p:txBody>
      </p:sp>
      <p:sp>
        <p:nvSpPr>
          <p:cNvPr id="17412" name="Text Box 25"/>
          <p:cNvSpPr txBox="1">
            <a:spLocks noChangeArrowheads="1"/>
          </p:cNvSpPr>
          <p:nvPr/>
        </p:nvSpPr>
        <p:spPr bwMode="auto">
          <a:xfrm>
            <a:off x="3729038" y="161925"/>
            <a:ext cx="502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Text Box 27"/>
          <p:cNvSpPr txBox="1">
            <a:spLocks noChangeArrowheads="1"/>
          </p:cNvSpPr>
          <p:nvPr/>
        </p:nvSpPr>
        <p:spPr bwMode="auto">
          <a:xfrm>
            <a:off x="0" y="809625"/>
            <a:ext cx="8993188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/>
              <a:t>   </a:t>
            </a:r>
            <a:r>
              <a:rPr lang="ar-SA" altLang="en-US" sz="2400" b="1"/>
              <a:t>يكي از مواردي كه برنامه را خواناتر و رفع اشكال آنرا آسانتر مي كند استفاده از توابع</a:t>
            </a:r>
            <a:r>
              <a:rPr lang="en-US" altLang="en-US" sz="2400" b="1"/>
              <a:t>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/>
              <a:t> </a:t>
            </a:r>
            <a:r>
              <a:rPr lang="ar-SA" altLang="en-US" sz="2400" b="1"/>
              <a:t>است . اصطلاحا برنامه بايستي روالي</a:t>
            </a:r>
            <a:r>
              <a:rPr lang="fa-IR" altLang="en-US" sz="2400" b="1"/>
              <a:t> (</a:t>
            </a:r>
            <a:r>
              <a:rPr lang="en-US" altLang="en-US" sz="2400" b="1"/>
              <a:t> Modular </a:t>
            </a:r>
            <a:r>
              <a:rPr lang="ar-SA" altLang="en-US" sz="2400" b="1"/>
              <a:t>يا</a:t>
            </a:r>
            <a:r>
              <a:rPr lang="en-US" altLang="en-US" sz="2400" b="1"/>
              <a:t> Procedural </a:t>
            </a:r>
            <a:r>
              <a:rPr lang="fa-IR" altLang="en-US" sz="2400" b="1"/>
              <a:t> ) باشد</a:t>
            </a:r>
            <a:r>
              <a:rPr lang="en-US" altLang="en-US" sz="2400" b="1"/>
              <a:t>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/>
              <a:t>فرم كلي تعريف يك تابع  به صورت زير است</a:t>
            </a:r>
            <a:r>
              <a:rPr lang="en-US" altLang="en-US" sz="2400" b="1"/>
              <a:t> .</a:t>
            </a:r>
          </a:p>
        </p:txBody>
      </p:sp>
      <p:sp>
        <p:nvSpPr>
          <p:cNvPr id="17414" name="Text Box 28"/>
          <p:cNvSpPr txBox="1">
            <a:spLocks noChangeArrowheads="1"/>
          </p:cNvSpPr>
          <p:nvPr/>
        </p:nvSpPr>
        <p:spPr bwMode="auto">
          <a:xfrm>
            <a:off x="182563" y="3121025"/>
            <a:ext cx="88392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Data_type Function_Name(Data_type Arg1, Data_type Arg2, …)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Statements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}</a:t>
            </a:r>
          </a:p>
        </p:txBody>
      </p: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4868863" y="361950"/>
            <a:ext cx="3898900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a-IR" altLang="en-US" sz="2400"/>
              <a:t>3-</a:t>
            </a:r>
            <a:r>
              <a:rPr lang="en-US" altLang="en-US" sz="2400"/>
              <a:t> </a:t>
            </a:r>
            <a:r>
              <a:rPr lang="ar-SA" altLang="en-US" sz="2400"/>
              <a:t>كلاس حافظه  خارجي</a:t>
            </a:r>
            <a:r>
              <a:rPr lang="en-US" altLang="en-US" sz="2400"/>
              <a:t> ( extern )</a:t>
            </a: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95250" y="3143250"/>
            <a:ext cx="5365750" cy="3416300"/>
          </a:xfrm>
          <a:prstGeom prst="rect">
            <a:avLst/>
          </a:prstGeom>
          <a:noFill/>
          <a:ln w="38100">
            <a:solidFill>
              <a:srgbClr val="A5002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extern double fact(int);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extern int a;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printf("\n%lf",fact(a));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printf("\n%lf",fact(4));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return (0);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  <a:endParaRPr lang="en-US" altLang="en-US" sz="2400">
              <a:latin typeface="Courier New" panose="02070309020205020404" pitchFamily="49" charset="0"/>
            </a:endParaRP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95250" y="301625"/>
            <a:ext cx="4572000" cy="2686050"/>
          </a:xfrm>
          <a:prstGeom prst="rect">
            <a:avLst/>
          </a:prstGeom>
          <a:noFill/>
          <a:ln w="38100">
            <a:solidFill>
              <a:srgbClr val="A5002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defTabSz="357188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defTabSz="357188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defTabSz="357188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defTabSz="357188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defTabSz="357188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defTabSz="3571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defTabSz="3571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defTabSz="3571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defTabSz="3571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int a=5;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double fact(int x)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if (x&lt;=1) return(1);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else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return(x*fact(x-1));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  <a:endParaRPr lang="en-US" altLang="en-US" sz="2400"/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5383213" y="2532063"/>
            <a:ext cx="3617912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ar-SA" altLang="en-US" sz="2400" b="1"/>
              <a:t>اگر پروژه اي داراي اين  دو فايل باشد،براي اينكه</a:t>
            </a:r>
            <a:r>
              <a:rPr lang="en-US" altLang="en-US" sz="2400" b="1"/>
              <a:t>File2.CPP </a:t>
            </a:r>
            <a:r>
              <a:rPr lang="ar-SA" altLang="en-US" sz="2400" b="1"/>
              <a:t>به توابع و متغييرهاي</a:t>
            </a:r>
            <a:r>
              <a:rPr lang="en-US" altLang="en-US" sz="2400" b="1"/>
              <a:t> File1.CPP </a:t>
            </a:r>
            <a:r>
              <a:rPr lang="fa-IR" altLang="en-US" sz="2400" b="1"/>
              <a:t>دسترسي داشته باشد ، بايستي </a:t>
            </a:r>
            <a:r>
              <a:rPr lang="ar-SA" altLang="en-US" sz="2400" b="1"/>
              <a:t>توابع  و متغييرها بصورت خارجي تعريف شوند</a:t>
            </a:r>
            <a:r>
              <a:rPr lang="en-US" altLang="en-US" sz="2400" b="1"/>
              <a:t> .</a:t>
            </a:r>
            <a:r>
              <a:rPr lang="en-US" altLang="en-US" sz="2400"/>
              <a:t> </a:t>
            </a:r>
          </a:p>
        </p:txBody>
      </p:sp>
      <p:grpSp>
        <p:nvGrpSpPr>
          <p:cNvPr id="34823" name="Group 13"/>
          <p:cNvGrpSpPr>
            <a:grpSpLocks/>
          </p:cNvGrpSpPr>
          <p:nvPr/>
        </p:nvGrpSpPr>
        <p:grpSpPr bwMode="auto">
          <a:xfrm>
            <a:off x="4652963" y="1020763"/>
            <a:ext cx="3019425" cy="627062"/>
            <a:chOff x="2931" y="643"/>
            <a:chExt cx="1902" cy="395"/>
          </a:xfrm>
        </p:grpSpPr>
        <p:sp>
          <p:nvSpPr>
            <p:cNvPr id="34827" name="Line 9"/>
            <p:cNvSpPr>
              <a:spLocks noChangeShapeType="1"/>
            </p:cNvSpPr>
            <p:nvPr/>
          </p:nvSpPr>
          <p:spPr bwMode="auto">
            <a:xfrm>
              <a:off x="2931" y="829"/>
              <a:ext cx="983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8" name="Oval 11"/>
            <p:cNvSpPr>
              <a:spLocks noChangeArrowheads="1"/>
            </p:cNvSpPr>
            <p:nvPr/>
          </p:nvSpPr>
          <p:spPr bwMode="auto">
            <a:xfrm>
              <a:off x="3984" y="643"/>
              <a:ext cx="849" cy="395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File1.CPP</a:t>
              </a:r>
            </a:p>
          </p:txBody>
        </p:sp>
      </p:grpSp>
      <p:grpSp>
        <p:nvGrpSpPr>
          <p:cNvPr id="34824" name="Group 14"/>
          <p:cNvGrpSpPr>
            <a:grpSpLocks/>
          </p:cNvGrpSpPr>
          <p:nvPr/>
        </p:nvGrpSpPr>
        <p:grpSpPr bwMode="auto">
          <a:xfrm>
            <a:off x="5456238" y="1744663"/>
            <a:ext cx="2201862" cy="1392237"/>
            <a:chOff x="3437" y="1099"/>
            <a:chExt cx="1387" cy="877"/>
          </a:xfrm>
        </p:grpSpPr>
        <p:sp>
          <p:nvSpPr>
            <p:cNvPr id="34825" name="Freeform 10"/>
            <p:cNvSpPr>
              <a:spLocks/>
            </p:cNvSpPr>
            <p:nvPr/>
          </p:nvSpPr>
          <p:spPr bwMode="auto">
            <a:xfrm>
              <a:off x="3437" y="1309"/>
              <a:ext cx="454" cy="667"/>
            </a:xfrm>
            <a:custGeom>
              <a:avLst/>
              <a:gdLst>
                <a:gd name="T0" fmla="*/ 1 w 454"/>
                <a:gd name="T1" fmla="*/ 667 h 667"/>
                <a:gd name="T2" fmla="*/ 0 w 454"/>
                <a:gd name="T3" fmla="*/ 0 h 667"/>
                <a:gd name="T4" fmla="*/ 454 w 454"/>
                <a:gd name="T5" fmla="*/ 0 h 66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4" h="667">
                  <a:moveTo>
                    <a:pt x="1" y="667"/>
                  </a:moveTo>
                  <a:lnTo>
                    <a:pt x="0" y="0"/>
                  </a:lnTo>
                  <a:lnTo>
                    <a:pt x="454" y="0"/>
                  </a:lnTo>
                </a:path>
              </a:pathLst>
            </a:custGeom>
            <a:noFill/>
            <a:ln w="38100" cmpd="sng">
              <a:solidFill>
                <a:srgbClr val="A5002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6" name="Oval 12"/>
            <p:cNvSpPr>
              <a:spLocks noChangeArrowheads="1"/>
            </p:cNvSpPr>
            <p:nvPr/>
          </p:nvSpPr>
          <p:spPr bwMode="auto">
            <a:xfrm>
              <a:off x="3975" y="1099"/>
              <a:ext cx="849" cy="395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0"/>
                </a:spcBef>
                <a:buFontTx/>
                <a:buNone/>
              </a:pPr>
              <a:r>
                <a:rPr lang="en-US" altLang="en-US" sz="2400"/>
                <a:t>File2.CPP</a:t>
              </a:r>
            </a:p>
          </p:txBody>
        </p:sp>
      </p:grpSp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4868863" y="361950"/>
            <a:ext cx="3898900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a-IR" altLang="en-US" sz="2400"/>
              <a:t>4-</a:t>
            </a:r>
            <a:r>
              <a:rPr lang="en-US" altLang="en-US" sz="2400"/>
              <a:t> </a:t>
            </a:r>
            <a:r>
              <a:rPr lang="ar-SA" altLang="en-US" sz="2400"/>
              <a:t>كلاس حافظه  ثبّات</a:t>
            </a:r>
            <a:r>
              <a:rPr lang="en-US" altLang="en-US" sz="2400"/>
              <a:t> ( register )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371475" y="1087438"/>
            <a:ext cx="8339138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cs typeface="B Nazanin" panose="00000400000000000000" pitchFamily="2" charset="-78"/>
              </a:rPr>
              <a:t> 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اگر متغييري از اين كلاس تعريف شود ، همانطور كه از اسمش معلوم ميشود فضاي خود را در صورت آزاد 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ب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ودن ثباتهاي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CPU 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،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از ثباتهاي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CPU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و در غير اينصورت از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RAM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ميگيرد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.</a:t>
            </a:r>
            <a:endParaRPr lang="en-US" altLang="en-US" sz="2400" b="1">
              <a:cs typeface="B Nazanin" panose="00000400000000000000" pitchFamily="2" charset="-78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77813" y="3455988"/>
            <a:ext cx="8616950" cy="186531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  </a:t>
            </a:r>
            <a:r>
              <a:rPr lang="ar-SA" altLang="en-US" sz="2400" b="1">
                <a:cs typeface="B Nazanin" panose="00000400000000000000" pitchFamily="2" charset="-78"/>
              </a:rPr>
              <a:t>همانطور  كه استحضار داريد سرعت كار</a:t>
            </a:r>
            <a:r>
              <a:rPr lang="en-US" altLang="en-US" sz="2400" b="1">
                <a:cs typeface="B Nazanin" panose="00000400000000000000" pitchFamily="2" charset="-78"/>
              </a:rPr>
              <a:t> CPU </a:t>
            </a:r>
            <a:r>
              <a:rPr lang="ar-SA" altLang="en-US" sz="2400" b="1">
                <a:cs typeface="B Nazanin" panose="00000400000000000000" pitchFamily="2" charset="-78"/>
              </a:rPr>
              <a:t>با</a:t>
            </a:r>
            <a:r>
              <a:rPr lang="en-US" altLang="en-US" sz="2400" b="1">
                <a:cs typeface="B Nazanin" panose="00000400000000000000" pitchFamily="2" charset="-78"/>
              </a:rPr>
              <a:t> Register  </a:t>
            </a:r>
            <a:r>
              <a:rPr lang="ar-SA" altLang="en-US" sz="2400" b="1">
                <a:cs typeface="B Nazanin" panose="00000400000000000000" pitchFamily="2" charset="-78"/>
              </a:rPr>
              <a:t>از</a:t>
            </a:r>
            <a:r>
              <a:rPr lang="en-US" altLang="en-US" sz="2400" b="1">
                <a:cs typeface="B Nazanin" panose="00000400000000000000" pitchFamily="2" charset="-78"/>
              </a:rPr>
              <a:t> Cache </a:t>
            </a:r>
            <a:r>
              <a:rPr lang="ar-SA" altLang="en-US" sz="2400" b="1">
                <a:cs typeface="B Nazanin" panose="00000400000000000000" pitchFamily="2" charset="-78"/>
              </a:rPr>
              <a:t>و</a:t>
            </a:r>
            <a:r>
              <a:rPr lang="en-US" altLang="en-US" sz="2400" b="1">
                <a:cs typeface="B Nazanin" panose="00000400000000000000" pitchFamily="2" charset="-78"/>
              </a:rPr>
              <a:t> Cache </a:t>
            </a:r>
            <a:r>
              <a:rPr lang="fa-IR" altLang="en-US" sz="2400" b="1">
                <a:cs typeface="B Nazanin" panose="00000400000000000000" pitchFamily="2" charset="-78"/>
              </a:rPr>
              <a:t> </a:t>
            </a:r>
            <a:r>
              <a:rPr lang="ar-SA" altLang="ar-SA" sz="2400" b="1">
                <a:cs typeface="B Nazanin" panose="00000400000000000000" pitchFamily="2" charset="-78"/>
              </a:rPr>
              <a:t>از</a:t>
            </a:r>
            <a:r>
              <a:rPr lang="en-US" altLang="en-US" sz="2400" b="1">
                <a:cs typeface="B Nazanin" panose="00000400000000000000" pitchFamily="2" charset="-78"/>
              </a:rPr>
              <a:t> RAM  </a:t>
            </a:r>
            <a:r>
              <a:rPr lang="ar-SA" altLang="en-US" sz="2400" b="1">
                <a:cs typeface="B Nazanin" panose="00000400000000000000" pitchFamily="2" charset="-78"/>
              </a:rPr>
              <a:t>به مراتب بالاتر است . در حالت عادي  مقادير متغييرها  جهت پردازش بايستي از</a:t>
            </a:r>
            <a:r>
              <a:rPr lang="en-US" altLang="en-US" sz="2400" b="1">
                <a:cs typeface="B Nazanin" panose="00000400000000000000" pitchFamily="2" charset="-78"/>
              </a:rPr>
              <a:t> RAM  </a:t>
            </a:r>
            <a:r>
              <a:rPr lang="ar-SA" altLang="en-US" sz="2400" b="1">
                <a:cs typeface="B Nazanin" panose="00000400000000000000" pitchFamily="2" charset="-78"/>
              </a:rPr>
              <a:t>به</a:t>
            </a:r>
            <a:r>
              <a:rPr lang="en-US" altLang="en-US" sz="2400" b="1">
                <a:cs typeface="B Nazanin" panose="00000400000000000000" pitchFamily="2" charset="-78"/>
              </a:rPr>
              <a:t> Cache  </a:t>
            </a:r>
            <a:r>
              <a:rPr lang="ar-SA" altLang="en-US" sz="2400" b="1">
                <a:cs typeface="B Nazanin" panose="00000400000000000000" pitchFamily="2" charset="-78"/>
              </a:rPr>
              <a:t>و سپس به</a:t>
            </a:r>
            <a:r>
              <a:rPr lang="en-US" altLang="en-US" sz="2400" b="1">
                <a:cs typeface="B Nazanin" panose="00000400000000000000" pitchFamily="2" charset="-78"/>
              </a:rPr>
              <a:t> Register  </a:t>
            </a:r>
            <a:r>
              <a:rPr lang="ar-SA" altLang="en-US" sz="2400" b="1">
                <a:cs typeface="B Nazanin" panose="00000400000000000000" pitchFamily="2" charset="-78"/>
              </a:rPr>
              <a:t>كپي شوند و آنگاه كار انجام پذيرد. بنابراين استفاده از اين كلاس سرعت اجراي برنامه را بالا مي برد</a:t>
            </a:r>
            <a:r>
              <a:rPr lang="en-US" altLang="en-US" sz="2400" b="1">
                <a:cs typeface="B Nazanin" panose="00000400000000000000" pitchFamily="2" charset="-78"/>
              </a:rPr>
              <a:t>. 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84163" y="5548313"/>
            <a:ext cx="8610600" cy="9779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400">
                <a:ea typeface="courier"/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با توجه به اينكه ثباتهاي</a:t>
            </a:r>
            <a:r>
              <a:rPr lang="en-US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 CPU  </a:t>
            </a:r>
            <a:r>
              <a:rPr lang="fa-IR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چهار</a:t>
            </a:r>
            <a:r>
              <a:rPr lang="ar-SA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 بايتي هستند پس متغييرهايي كه حداكثر </a:t>
            </a:r>
            <a:r>
              <a:rPr lang="fa-IR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4</a:t>
            </a:r>
            <a:r>
              <a:rPr lang="ar-SA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 بايت فصا نياز دارند ميتوانند از اين كلاس برخوردار شوند . مثل</a:t>
            </a:r>
            <a:r>
              <a:rPr lang="fa-IR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 </a:t>
            </a:r>
            <a:r>
              <a:rPr lang="en-US" altLang="en-US" sz="2400" b="1">
                <a:solidFill>
                  <a:schemeClr val="bg1"/>
                </a:solidFill>
                <a:ea typeface="courier"/>
                <a:cs typeface="B Nazanin" panose="00000400000000000000" pitchFamily="2" charset="-78"/>
              </a:rPr>
              <a:t> ( int , char )</a:t>
            </a:r>
            <a:endParaRPr lang="en-US" altLang="en-US" sz="2400" b="1">
              <a:ea typeface="courier"/>
              <a:cs typeface="B Nazanin" panose="00000400000000000000" pitchFamily="2" charset="-78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534988" y="2300288"/>
            <a:ext cx="592137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5002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A50021"/>
                </a:solidFill>
                <a:latin typeface="Courier New" panose="02070309020205020404" pitchFamily="49" charset="0"/>
                <a:cs typeface="Andalus" panose="02020603050405020304" pitchFamily="18" charset="-78"/>
              </a:rPr>
              <a:t>register  int  x , y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A50021"/>
                </a:solidFill>
                <a:latin typeface="Courier New" panose="02070309020205020404" pitchFamily="49" charset="0"/>
                <a:cs typeface="Andalus" panose="02020603050405020304" pitchFamily="18" charset="-78"/>
              </a:rPr>
              <a:t>register  unsigned  char  ch ;</a:t>
            </a:r>
            <a:endParaRPr lang="en-US" altLang="en-US" sz="2400"/>
          </a:p>
        </p:txBody>
      </p: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107113" y="142875"/>
            <a:ext cx="2917825" cy="561975"/>
          </a:xfrm>
          <a:solidFill>
            <a:srgbClr val="CCCCFF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/>
          <a:lstStyle/>
          <a:p>
            <a:r>
              <a:rPr lang="ar-SA" altLang="en-US" sz="2400" b="1" smtClean="0">
                <a:solidFill>
                  <a:schemeClr val="tx1"/>
                </a:solidFill>
              </a:rPr>
              <a:t>اشاره گرها</a:t>
            </a:r>
            <a:r>
              <a:rPr lang="en-US" altLang="en-US" sz="2400" smtClean="0">
                <a:solidFill>
                  <a:schemeClr val="tx1"/>
                </a:solidFill>
              </a:rPr>
              <a:t> </a:t>
            </a:r>
            <a:r>
              <a:rPr lang="en-US" altLang="en-US" sz="2400" b="1" smtClean="0">
                <a:solidFill>
                  <a:schemeClr val="tx1"/>
                </a:solidFill>
              </a:rPr>
              <a:t>( Pointers )</a:t>
            </a:r>
            <a:endParaRPr lang="en-US" altLang="en-US" sz="2400" smtClean="0">
              <a:solidFill>
                <a:schemeClr val="tx1"/>
              </a:solidFill>
            </a:endParaRPr>
          </a:p>
        </p:txBody>
      </p:sp>
      <p:sp>
        <p:nvSpPr>
          <p:cNvPr id="37892" name="Text Box 1029"/>
          <p:cNvSpPr txBox="1">
            <a:spLocks noChangeArrowheads="1"/>
          </p:cNvSpPr>
          <p:nvPr/>
        </p:nvSpPr>
        <p:spPr bwMode="auto">
          <a:xfrm>
            <a:off x="0" y="1363663"/>
            <a:ext cx="9042400" cy="323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متغييرهاي ايستا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: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1-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فضا از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( DS )Data  Segment  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-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كلا 64 كيلو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  2- ايستائي</a:t>
            </a:r>
            <a:endParaRPr lang="en-US" altLang="en-US" sz="2400" b="1">
              <a:solidFill>
                <a:srgbClr val="160197"/>
              </a:solidFill>
              <a:cs typeface="B Nazanin" panose="00000400000000000000" pitchFamily="2" charset="-78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اشاره گرها متغييرهاي پويا هستند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.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1-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معمولا فضا از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Heap 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(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فضاي آزاد )  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2- پويائي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 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اشاره گر متغييري است كه آدرس متغييري ديگر را در خود نگه ميدارد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.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اشاره گر از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DS  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چهار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بايت</a:t>
            </a:r>
            <a:r>
              <a:rPr lang="en-US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مي گيرد</a:t>
            </a:r>
            <a:r>
              <a:rPr lang="fa-IR" altLang="en-US" sz="2400" b="1">
                <a:solidFill>
                  <a:srgbClr val="160197"/>
                </a:solidFill>
                <a:cs typeface="B Nazanin" panose="00000400000000000000" pitchFamily="2" charset="-78"/>
              </a:rPr>
              <a:t>. </a:t>
            </a:r>
            <a:endParaRPr lang="en-US" altLang="en-US" sz="2400" b="1">
              <a:solidFill>
                <a:srgbClr val="160197"/>
              </a:solidFill>
              <a:cs typeface="B Nazanin" panose="00000400000000000000" pitchFamily="2" charset="-78"/>
            </a:endParaRPr>
          </a:p>
        </p:txBody>
      </p:sp>
      <p:sp>
        <p:nvSpPr>
          <p:cNvPr id="37893" name="Text Box 1030"/>
          <p:cNvSpPr txBox="1">
            <a:spLocks noChangeArrowheads="1"/>
          </p:cNvSpPr>
          <p:nvPr/>
        </p:nvSpPr>
        <p:spPr bwMode="auto">
          <a:xfrm>
            <a:off x="487363" y="4751388"/>
            <a:ext cx="31146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A50021"/>
                </a:solidFill>
              </a:rPr>
              <a:t>double  *d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A50021"/>
                </a:solidFill>
              </a:rPr>
              <a:t>long  int   *i  , *j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A50021"/>
                </a:solidFill>
              </a:rPr>
              <a:t>double *d = 10 ; </a:t>
            </a:r>
            <a:endParaRPr lang="en-US" altLang="en-US" sz="2400"/>
          </a:p>
        </p:txBody>
      </p:sp>
      <p:grpSp>
        <p:nvGrpSpPr>
          <p:cNvPr id="37894" name="Group 1031"/>
          <p:cNvGrpSpPr>
            <a:grpSpLocks/>
          </p:cNvGrpSpPr>
          <p:nvPr/>
        </p:nvGrpSpPr>
        <p:grpSpPr bwMode="auto">
          <a:xfrm>
            <a:off x="514350" y="5780088"/>
            <a:ext cx="1982788" cy="644525"/>
            <a:chOff x="324" y="3641"/>
            <a:chExt cx="1249" cy="406"/>
          </a:xfrm>
        </p:grpSpPr>
        <p:sp>
          <p:nvSpPr>
            <p:cNvPr id="37896" name="Line 1032"/>
            <p:cNvSpPr>
              <a:spLocks noChangeShapeType="1"/>
            </p:cNvSpPr>
            <p:nvPr/>
          </p:nvSpPr>
          <p:spPr bwMode="auto">
            <a:xfrm flipV="1">
              <a:off x="341" y="3690"/>
              <a:ext cx="1216" cy="3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7" name="Line 1033"/>
            <p:cNvSpPr>
              <a:spLocks noChangeShapeType="1"/>
            </p:cNvSpPr>
            <p:nvPr/>
          </p:nvSpPr>
          <p:spPr bwMode="auto">
            <a:xfrm>
              <a:off x="324" y="3641"/>
              <a:ext cx="1249" cy="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895" name="Text Box 1034"/>
          <p:cNvSpPr txBox="1">
            <a:spLocks noChangeArrowheads="1"/>
          </p:cNvSpPr>
          <p:nvPr/>
        </p:nvSpPr>
        <p:spPr bwMode="auto">
          <a:xfrm>
            <a:off x="3349625" y="5830888"/>
            <a:ext cx="5303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 </a:t>
            </a:r>
            <a:r>
              <a:rPr lang="ar-SA" altLang="en-US" sz="2400" b="1">
                <a:cs typeface="B Nazanin" panose="00000400000000000000" pitchFamily="2" charset="-78"/>
              </a:rPr>
              <a:t>مقدار دهي اوليه اشاره گرها مجاز نيست</a:t>
            </a:r>
            <a:r>
              <a:rPr lang="en-US" altLang="en-US" sz="2400" b="1">
                <a:cs typeface="B Nazanin" panose="00000400000000000000" pitchFamily="2" charset="-78"/>
              </a:rPr>
              <a:t> .</a:t>
            </a:r>
          </a:p>
        </p:txBody>
      </p:sp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01625" y="458788"/>
            <a:ext cx="397192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int  x = 10 , *p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p = &amp;x;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00038" y="2852738"/>
            <a:ext cx="41767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prinf ( “%i %i” , x , *p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scanf (“%i” , &amp;x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scanf (“%i” , p ) ;</a:t>
            </a:r>
            <a:endParaRPr lang="en-US" altLang="en-US" sz="2400" b="1"/>
          </a:p>
        </p:txBody>
      </p:sp>
      <p:grpSp>
        <p:nvGrpSpPr>
          <p:cNvPr id="38917" name="Group 13"/>
          <p:cNvGrpSpPr>
            <a:grpSpLocks/>
          </p:cNvGrpSpPr>
          <p:nvPr/>
        </p:nvGrpSpPr>
        <p:grpSpPr bwMode="auto">
          <a:xfrm>
            <a:off x="2071688" y="563563"/>
            <a:ext cx="2881312" cy="900112"/>
            <a:chOff x="1800" y="355"/>
            <a:chExt cx="1815" cy="567"/>
          </a:xfrm>
        </p:grpSpPr>
        <p:grpSp>
          <p:nvGrpSpPr>
            <p:cNvPr id="38954" name="Group 12"/>
            <p:cNvGrpSpPr>
              <a:grpSpLocks/>
            </p:cNvGrpSpPr>
            <p:nvPr/>
          </p:nvGrpSpPr>
          <p:grpSpPr bwMode="auto">
            <a:xfrm>
              <a:off x="1800" y="653"/>
              <a:ext cx="1815" cy="269"/>
              <a:chOff x="1800" y="653"/>
              <a:chExt cx="1815" cy="269"/>
            </a:xfrm>
          </p:grpSpPr>
          <p:sp>
            <p:nvSpPr>
              <p:cNvPr id="38957" name="Rectangle 7"/>
              <p:cNvSpPr>
                <a:spLocks noChangeArrowheads="1"/>
              </p:cNvSpPr>
              <p:nvPr/>
            </p:nvSpPr>
            <p:spPr bwMode="auto">
              <a:xfrm>
                <a:off x="1800" y="659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  <p:sp>
            <p:nvSpPr>
              <p:cNvPr id="38958" name="Line 8"/>
              <p:cNvSpPr>
                <a:spLocks noChangeShapeType="1"/>
              </p:cNvSpPr>
              <p:nvPr/>
            </p:nvSpPr>
            <p:spPr bwMode="auto">
              <a:xfrm>
                <a:off x="2063" y="790"/>
                <a:ext cx="1054" cy="0"/>
              </a:xfrm>
              <a:prstGeom prst="line">
                <a:avLst/>
              </a:prstGeom>
              <a:noFill/>
              <a:ln w="57150">
                <a:solidFill>
                  <a:srgbClr val="D60093"/>
                </a:solidFill>
                <a:round/>
                <a:headEnd type="oval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9" name="Rectangle 9"/>
              <p:cNvSpPr>
                <a:spLocks noChangeArrowheads="1"/>
              </p:cNvSpPr>
              <p:nvPr/>
            </p:nvSpPr>
            <p:spPr bwMode="auto">
              <a:xfrm>
                <a:off x="3118" y="653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rtl="0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10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38955" name="Text Box 10"/>
            <p:cNvSpPr txBox="1">
              <a:spLocks noChangeArrowheads="1"/>
            </p:cNvSpPr>
            <p:nvPr/>
          </p:nvSpPr>
          <p:spPr bwMode="auto">
            <a:xfrm>
              <a:off x="1962" y="364"/>
              <a:ext cx="2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p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38956" name="Text Box 11"/>
            <p:cNvSpPr txBox="1">
              <a:spLocks noChangeArrowheads="1"/>
            </p:cNvSpPr>
            <p:nvPr/>
          </p:nvSpPr>
          <p:spPr bwMode="auto">
            <a:xfrm>
              <a:off x="3258" y="355"/>
              <a:ext cx="2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x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</p:grpSp>
      <p:grpSp>
        <p:nvGrpSpPr>
          <p:cNvPr id="38918" name="Group 52"/>
          <p:cNvGrpSpPr>
            <a:grpSpLocks/>
          </p:cNvGrpSpPr>
          <p:nvPr/>
        </p:nvGrpSpPr>
        <p:grpSpPr bwMode="auto">
          <a:xfrm>
            <a:off x="2057400" y="1512888"/>
            <a:ext cx="4381500" cy="912812"/>
            <a:chOff x="1296" y="953"/>
            <a:chExt cx="2760" cy="575"/>
          </a:xfrm>
        </p:grpSpPr>
        <p:grpSp>
          <p:nvGrpSpPr>
            <p:cNvPr id="38946" name="Group 24"/>
            <p:cNvGrpSpPr>
              <a:grpSpLocks/>
            </p:cNvGrpSpPr>
            <p:nvPr/>
          </p:nvGrpSpPr>
          <p:grpSpPr bwMode="auto">
            <a:xfrm>
              <a:off x="1296" y="970"/>
              <a:ext cx="1815" cy="558"/>
              <a:chOff x="1806" y="1015"/>
              <a:chExt cx="1815" cy="558"/>
            </a:xfrm>
          </p:grpSpPr>
          <p:sp>
            <p:nvSpPr>
              <p:cNvPr id="38950" name="Rectangle 16"/>
              <p:cNvSpPr>
                <a:spLocks noChangeArrowheads="1"/>
              </p:cNvSpPr>
              <p:nvPr/>
            </p:nvSpPr>
            <p:spPr bwMode="auto">
              <a:xfrm>
                <a:off x="1806" y="1310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  <p:sp>
            <p:nvSpPr>
              <p:cNvPr id="38951" name="Line 17"/>
              <p:cNvSpPr>
                <a:spLocks noChangeShapeType="1"/>
              </p:cNvSpPr>
              <p:nvPr/>
            </p:nvSpPr>
            <p:spPr bwMode="auto">
              <a:xfrm>
                <a:off x="2069" y="1441"/>
                <a:ext cx="1054" cy="0"/>
              </a:xfrm>
              <a:prstGeom prst="line">
                <a:avLst/>
              </a:prstGeom>
              <a:noFill/>
              <a:ln w="57150">
                <a:solidFill>
                  <a:srgbClr val="D60093"/>
                </a:solidFill>
                <a:round/>
                <a:headEnd type="oval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2" name="Rectangle 18"/>
              <p:cNvSpPr>
                <a:spLocks noChangeArrowheads="1"/>
              </p:cNvSpPr>
              <p:nvPr/>
            </p:nvSpPr>
            <p:spPr bwMode="auto">
              <a:xfrm>
                <a:off x="3124" y="1304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rtl="0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10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953" name="Text Box 19"/>
              <p:cNvSpPr txBox="1">
                <a:spLocks noChangeArrowheads="1"/>
              </p:cNvSpPr>
              <p:nvPr/>
            </p:nvSpPr>
            <p:spPr bwMode="auto">
              <a:xfrm>
                <a:off x="1968" y="1015"/>
                <a:ext cx="29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p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38947" name="Group 23"/>
            <p:cNvGrpSpPr>
              <a:grpSpLocks/>
            </p:cNvGrpSpPr>
            <p:nvPr/>
          </p:nvGrpSpPr>
          <p:grpSpPr bwMode="auto">
            <a:xfrm>
              <a:off x="3559" y="953"/>
              <a:ext cx="497" cy="561"/>
              <a:chOff x="4069" y="998"/>
              <a:chExt cx="497" cy="561"/>
            </a:xfrm>
          </p:grpSpPr>
          <p:sp>
            <p:nvSpPr>
              <p:cNvPr id="38948" name="Rectangle 21"/>
              <p:cNvSpPr>
                <a:spLocks noChangeArrowheads="1"/>
              </p:cNvSpPr>
              <p:nvPr/>
            </p:nvSpPr>
            <p:spPr bwMode="auto">
              <a:xfrm>
                <a:off x="4069" y="1296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rtl="0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10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949" name="Text Box 22"/>
              <p:cNvSpPr txBox="1">
                <a:spLocks noChangeArrowheads="1"/>
              </p:cNvSpPr>
              <p:nvPr/>
            </p:nvSpPr>
            <p:spPr bwMode="auto">
              <a:xfrm>
                <a:off x="4209" y="998"/>
                <a:ext cx="29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x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38919" name="Text Box 25"/>
          <p:cNvSpPr txBox="1">
            <a:spLocks noChangeArrowheads="1"/>
          </p:cNvSpPr>
          <p:nvPr/>
        </p:nvSpPr>
        <p:spPr bwMode="auto">
          <a:xfrm>
            <a:off x="300038" y="1928813"/>
            <a:ext cx="1162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*p = x ;</a:t>
            </a:r>
          </a:p>
        </p:txBody>
      </p:sp>
      <p:grpSp>
        <p:nvGrpSpPr>
          <p:cNvPr id="38920" name="Group 53"/>
          <p:cNvGrpSpPr>
            <a:grpSpLocks/>
          </p:cNvGrpSpPr>
          <p:nvPr/>
        </p:nvGrpSpPr>
        <p:grpSpPr bwMode="auto">
          <a:xfrm>
            <a:off x="0" y="4884738"/>
            <a:ext cx="1843088" cy="1643062"/>
            <a:chOff x="0" y="3077"/>
            <a:chExt cx="1161" cy="1035"/>
          </a:xfrm>
        </p:grpSpPr>
        <p:grpSp>
          <p:nvGrpSpPr>
            <p:cNvPr id="38941" name="Group 51"/>
            <p:cNvGrpSpPr>
              <a:grpSpLocks/>
            </p:cNvGrpSpPr>
            <p:nvPr/>
          </p:nvGrpSpPr>
          <p:grpSpPr bwMode="auto">
            <a:xfrm>
              <a:off x="0" y="3077"/>
              <a:ext cx="1095" cy="1035"/>
              <a:chOff x="0" y="3077"/>
              <a:chExt cx="1095" cy="1035"/>
            </a:xfrm>
          </p:grpSpPr>
          <p:sp>
            <p:nvSpPr>
              <p:cNvPr id="38943" name="Text Box 26"/>
              <p:cNvSpPr txBox="1">
                <a:spLocks noChangeArrowheads="1"/>
              </p:cNvSpPr>
              <p:nvPr/>
            </p:nvSpPr>
            <p:spPr bwMode="auto">
              <a:xfrm>
                <a:off x="121" y="3077"/>
                <a:ext cx="8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(*p)++ ;</a:t>
                </a:r>
              </a:p>
            </p:txBody>
          </p:sp>
          <p:sp>
            <p:nvSpPr>
              <p:cNvPr id="38944" name="Text Box 34"/>
              <p:cNvSpPr txBox="1">
                <a:spLocks noChangeArrowheads="1"/>
              </p:cNvSpPr>
              <p:nvPr/>
            </p:nvSpPr>
            <p:spPr bwMode="auto">
              <a:xfrm>
                <a:off x="217" y="3824"/>
                <a:ext cx="87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*p++ ;</a:t>
                </a:r>
              </a:p>
            </p:txBody>
          </p:sp>
          <p:sp>
            <p:nvSpPr>
              <p:cNvPr id="38945" name="AutoShape 44"/>
              <p:cNvSpPr>
                <a:spLocks/>
              </p:cNvSpPr>
              <p:nvPr/>
            </p:nvSpPr>
            <p:spPr bwMode="auto">
              <a:xfrm>
                <a:off x="0" y="3235"/>
                <a:ext cx="249" cy="541"/>
              </a:xfrm>
              <a:prstGeom prst="leftBrace">
                <a:avLst>
                  <a:gd name="adj1" fmla="val 18106"/>
                  <a:gd name="adj2" fmla="val 50000"/>
                </a:avLst>
              </a:prstGeom>
              <a:noFill/>
              <a:ln w="38100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</p:grpSp>
        <p:sp>
          <p:nvSpPr>
            <p:cNvPr id="38942" name="Text Box 45"/>
            <p:cNvSpPr txBox="1">
              <a:spLocks noChangeArrowheads="1"/>
            </p:cNvSpPr>
            <p:nvPr/>
          </p:nvSpPr>
          <p:spPr bwMode="auto">
            <a:xfrm>
              <a:off x="283" y="3605"/>
              <a:ext cx="87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p++ ;</a:t>
              </a:r>
            </a:p>
          </p:txBody>
        </p:sp>
      </p:grpSp>
      <p:grpSp>
        <p:nvGrpSpPr>
          <p:cNvPr id="38921" name="Group 50"/>
          <p:cNvGrpSpPr>
            <a:grpSpLocks/>
          </p:cNvGrpSpPr>
          <p:nvPr/>
        </p:nvGrpSpPr>
        <p:grpSpPr bwMode="auto">
          <a:xfrm>
            <a:off x="2057400" y="4425950"/>
            <a:ext cx="4397375" cy="928688"/>
            <a:chOff x="1296" y="2788"/>
            <a:chExt cx="2770" cy="585"/>
          </a:xfrm>
        </p:grpSpPr>
        <p:grpSp>
          <p:nvGrpSpPr>
            <p:cNvPr id="38933" name="Group 27"/>
            <p:cNvGrpSpPr>
              <a:grpSpLocks/>
            </p:cNvGrpSpPr>
            <p:nvPr/>
          </p:nvGrpSpPr>
          <p:grpSpPr bwMode="auto">
            <a:xfrm>
              <a:off x="1296" y="2788"/>
              <a:ext cx="1815" cy="567"/>
              <a:chOff x="1800" y="355"/>
              <a:chExt cx="1815" cy="567"/>
            </a:xfrm>
          </p:grpSpPr>
          <p:grpSp>
            <p:nvGrpSpPr>
              <p:cNvPr id="38935" name="Group 28"/>
              <p:cNvGrpSpPr>
                <a:grpSpLocks/>
              </p:cNvGrpSpPr>
              <p:nvPr/>
            </p:nvGrpSpPr>
            <p:grpSpPr bwMode="auto">
              <a:xfrm>
                <a:off x="1800" y="653"/>
                <a:ext cx="1815" cy="269"/>
                <a:chOff x="1800" y="653"/>
                <a:chExt cx="1815" cy="269"/>
              </a:xfrm>
            </p:grpSpPr>
            <p:sp>
              <p:nvSpPr>
                <p:cNvPr id="38938" name="Rectangle 29"/>
                <p:cNvSpPr>
                  <a:spLocks noChangeArrowheads="1"/>
                </p:cNvSpPr>
                <p:nvPr/>
              </p:nvSpPr>
              <p:spPr bwMode="auto">
                <a:xfrm>
                  <a:off x="1800" y="659"/>
                  <a:ext cx="497" cy="263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D6009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r" rtl="1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algn="r" rtl="1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algn="r" rtl="1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algn="r" rtl="1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algn="r" rtl="1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l" rtl="0">
                    <a:spcBef>
                      <a:spcPct val="0"/>
                    </a:spcBef>
                    <a:buFontTx/>
                    <a:buNone/>
                  </a:pPr>
                  <a:endParaRPr lang="en-US" altLang="en-US" sz="2400"/>
                </a:p>
              </p:txBody>
            </p:sp>
            <p:sp>
              <p:nvSpPr>
                <p:cNvPr id="38939" name="Line 30"/>
                <p:cNvSpPr>
                  <a:spLocks noChangeShapeType="1"/>
                </p:cNvSpPr>
                <p:nvPr/>
              </p:nvSpPr>
              <p:spPr bwMode="auto">
                <a:xfrm>
                  <a:off x="2063" y="790"/>
                  <a:ext cx="1054" cy="0"/>
                </a:xfrm>
                <a:prstGeom prst="line">
                  <a:avLst/>
                </a:prstGeom>
                <a:noFill/>
                <a:ln w="57150">
                  <a:solidFill>
                    <a:srgbClr val="D60093"/>
                  </a:solidFill>
                  <a:round/>
                  <a:headEnd type="oval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940" name="Rectangle 31"/>
                <p:cNvSpPr>
                  <a:spLocks noChangeArrowheads="1"/>
                </p:cNvSpPr>
                <p:nvPr/>
              </p:nvSpPr>
              <p:spPr bwMode="auto">
                <a:xfrm>
                  <a:off x="3118" y="653"/>
                  <a:ext cx="497" cy="263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D6009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r" rtl="1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algn="r" rtl="1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algn="r" rtl="1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algn="r" rtl="1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algn="r" rtl="1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algn="r" rtl="1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algn="ctr" rtl="0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2400" b="1">
                      <a:solidFill>
                        <a:schemeClr val="accent2"/>
                      </a:solidFill>
                    </a:rPr>
                    <a:t>11</a:t>
                  </a:r>
                  <a:endParaRPr lang="en-US" altLang="en-US" sz="2400">
                    <a:solidFill>
                      <a:schemeClr val="accent2"/>
                    </a:solidFill>
                  </a:endParaRPr>
                </a:p>
              </p:txBody>
            </p:sp>
          </p:grpSp>
          <p:sp>
            <p:nvSpPr>
              <p:cNvPr id="38936" name="Text Box 32"/>
              <p:cNvSpPr txBox="1">
                <a:spLocks noChangeArrowheads="1"/>
              </p:cNvSpPr>
              <p:nvPr/>
            </p:nvSpPr>
            <p:spPr bwMode="auto">
              <a:xfrm>
                <a:off x="1962" y="364"/>
                <a:ext cx="29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p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937" name="Text Box 33"/>
              <p:cNvSpPr txBox="1">
                <a:spLocks noChangeArrowheads="1"/>
              </p:cNvSpPr>
              <p:nvPr/>
            </p:nvSpPr>
            <p:spPr bwMode="auto">
              <a:xfrm>
                <a:off x="3258" y="355"/>
                <a:ext cx="29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x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38934" name="Text Box 46"/>
            <p:cNvSpPr txBox="1">
              <a:spLocks noChangeArrowheads="1"/>
            </p:cNvSpPr>
            <p:nvPr/>
          </p:nvSpPr>
          <p:spPr bwMode="auto">
            <a:xfrm>
              <a:off x="3188" y="3085"/>
              <a:ext cx="87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DS:FFF4</a:t>
              </a:r>
            </a:p>
          </p:txBody>
        </p:sp>
      </p:grpSp>
      <p:grpSp>
        <p:nvGrpSpPr>
          <p:cNvPr id="38922" name="Group 49"/>
          <p:cNvGrpSpPr>
            <a:grpSpLocks/>
          </p:cNvGrpSpPr>
          <p:nvPr/>
        </p:nvGrpSpPr>
        <p:grpSpPr bwMode="auto">
          <a:xfrm>
            <a:off x="2066925" y="5321300"/>
            <a:ext cx="4397375" cy="1328738"/>
            <a:chOff x="1302" y="3352"/>
            <a:chExt cx="2770" cy="837"/>
          </a:xfrm>
        </p:grpSpPr>
        <p:sp>
          <p:nvSpPr>
            <p:cNvPr id="38925" name="Rectangle 37"/>
            <p:cNvSpPr>
              <a:spLocks noChangeArrowheads="1"/>
            </p:cNvSpPr>
            <p:nvPr/>
          </p:nvSpPr>
          <p:spPr bwMode="auto">
            <a:xfrm>
              <a:off x="1302" y="3656"/>
              <a:ext cx="497" cy="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8926" name="Freeform 38"/>
            <p:cNvSpPr>
              <a:spLocks/>
            </p:cNvSpPr>
            <p:nvPr/>
          </p:nvSpPr>
          <p:spPr bwMode="auto">
            <a:xfrm>
              <a:off x="1565" y="3787"/>
              <a:ext cx="1045" cy="263"/>
            </a:xfrm>
            <a:custGeom>
              <a:avLst/>
              <a:gdLst>
                <a:gd name="T0" fmla="*/ 0 w 1045"/>
                <a:gd name="T1" fmla="*/ 0 h 263"/>
                <a:gd name="T2" fmla="*/ 571 w 1045"/>
                <a:gd name="T3" fmla="*/ 4 h 263"/>
                <a:gd name="T4" fmla="*/ 571 w 1045"/>
                <a:gd name="T5" fmla="*/ 263 h 263"/>
                <a:gd name="T6" fmla="*/ 1045 w 1045"/>
                <a:gd name="T7" fmla="*/ 263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45" h="263">
                  <a:moveTo>
                    <a:pt x="0" y="0"/>
                  </a:moveTo>
                  <a:lnTo>
                    <a:pt x="571" y="4"/>
                  </a:lnTo>
                  <a:lnTo>
                    <a:pt x="571" y="263"/>
                  </a:lnTo>
                  <a:lnTo>
                    <a:pt x="1045" y="263"/>
                  </a:lnTo>
                </a:path>
              </a:pathLst>
            </a:custGeom>
            <a:noFill/>
            <a:ln w="57150" cmpd="sng">
              <a:solidFill>
                <a:srgbClr val="D60093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7" name="Rectangle 39"/>
            <p:cNvSpPr>
              <a:spLocks noChangeArrowheads="1"/>
            </p:cNvSpPr>
            <p:nvPr/>
          </p:nvSpPr>
          <p:spPr bwMode="auto">
            <a:xfrm>
              <a:off x="2620" y="3650"/>
              <a:ext cx="497" cy="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10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38928" name="Text Box 40"/>
            <p:cNvSpPr txBox="1">
              <a:spLocks noChangeArrowheads="1"/>
            </p:cNvSpPr>
            <p:nvPr/>
          </p:nvSpPr>
          <p:spPr bwMode="auto">
            <a:xfrm>
              <a:off x="1464" y="3361"/>
              <a:ext cx="2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p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38929" name="Text Box 41"/>
            <p:cNvSpPr txBox="1">
              <a:spLocks noChangeArrowheads="1"/>
            </p:cNvSpPr>
            <p:nvPr/>
          </p:nvSpPr>
          <p:spPr bwMode="auto">
            <a:xfrm>
              <a:off x="2760" y="3352"/>
              <a:ext cx="2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x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38930" name="Rectangle 42"/>
            <p:cNvSpPr>
              <a:spLocks noChangeArrowheads="1"/>
            </p:cNvSpPr>
            <p:nvPr/>
          </p:nvSpPr>
          <p:spPr bwMode="auto">
            <a:xfrm>
              <a:off x="2620" y="3917"/>
              <a:ext cx="497" cy="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38931" name="Text Box 47"/>
            <p:cNvSpPr txBox="1">
              <a:spLocks noChangeArrowheads="1"/>
            </p:cNvSpPr>
            <p:nvPr/>
          </p:nvSpPr>
          <p:spPr bwMode="auto">
            <a:xfrm>
              <a:off x="3194" y="3631"/>
              <a:ext cx="87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DS:FFF4</a:t>
              </a:r>
            </a:p>
          </p:txBody>
        </p:sp>
        <p:sp>
          <p:nvSpPr>
            <p:cNvPr id="38932" name="Text Box 48"/>
            <p:cNvSpPr txBox="1">
              <a:spLocks noChangeArrowheads="1"/>
            </p:cNvSpPr>
            <p:nvPr/>
          </p:nvSpPr>
          <p:spPr bwMode="auto">
            <a:xfrm>
              <a:off x="3194" y="3901"/>
              <a:ext cx="87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DS:FFF8</a:t>
              </a:r>
            </a:p>
          </p:txBody>
        </p:sp>
      </p:grpSp>
      <p:sp>
        <p:nvSpPr>
          <p:cNvPr id="38923" name="Line 54"/>
          <p:cNvSpPr>
            <a:spLocks noChangeShapeType="1"/>
          </p:cNvSpPr>
          <p:nvPr/>
        </p:nvSpPr>
        <p:spPr bwMode="auto">
          <a:xfrm>
            <a:off x="4157663" y="2787650"/>
            <a:ext cx="0" cy="1627188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4" name="Text Box 55"/>
          <p:cNvSpPr txBox="1">
            <a:spLocks noChangeArrowheads="1"/>
          </p:cNvSpPr>
          <p:nvPr/>
        </p:nvSpPr>
        <p:spPr bwMode="auto">
          <a:xfrm>
            <a:off x="4572000" y="2825750"/>
            <a:ext cx="4114800" cy="1379538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long  *p , *q ;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</a:t>
            </a:r>
            <a:r>
              <a:rPr lang="ar-SA" altLang="en-US" sz="2400" b="1">
                <a:solidFill>
                  <a:schemeClr val="accent2"/>
                </a:solidFill>
              </a:rPr>
              <a:t>اگر</a:t>
            </a:r>
            <a:r>
              <a:rPr lang="en-US" altLang="en-US" sz="2400" b="1">
                <a:solidFill>
                  <a:schemeClr val="accent2"/>
                </a:solidFill>
              </a:rPr>
              <a:t> p </a:t>
            </a:r>
            <a:r>
              <a:rPr lang="ar-SA" altLang="en-US" sz="2400" b="1">
                <a:solidFill>
                  <a:schemeClr val="accent2"/>
                </a:solidFill>
              </a:rPr>
              <a:t>و</a:t>
            </a:r>
            <a:r>
              <a:rPr lang="en-US" altLang="en-US" sz="2400" b="1">
                <a:solidFill>
                  <a:schemeClr val="accent2"/>
                </a:solidFill>
              </a:rPr>
              <a:t> q </a:t>
            </a:r>
            <a:r>
              <a:rPr lang="ar-SA" altLang="en-US" sz="2400" b="1">
                <a:solidFill>
                  <a:schemeClr val="accent2"/>
                </a:solidFill>
              </a:rPr>
              <a:t>هر دو به يك مكان اشاره كنند آنگاه</a:t>
            </a:r>
            <a:r>
              <a:rPr lang="en-US" altLang="en-US" sz="2400" b="1">
                <a:solidFill>
                  <a:schemeClr val="accent2"/>
                </a:solidFill>
              </a:rPr>
              <a:t>  p == q</a:t>
            </a:r>
            <a:r>
              <a:rPr lang="en-US" altLang="en-US" sz="240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5716588" y="119063"/>
            <a:ext cx="3308350" cy="492125"/>
          </a:xfrm>
          <a:solidFill>
            <a:schemeClr val="hlink"/>
          </a:solidFill>
          <a:ln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اختصاص حافظه به اشاره گرها</a:t>
            </a:r>
            <a:endParaRPr lang="en-US" altLang="en-US" smtClean="0"/>
          </a:p>
        </p:txBody>
      </p:sp>
      <p:grpSp>
        <p:nvGrpSpPr>
          <p:cNvPr id="39940" name="Group 13"/>
          <p:cNvGrpSpPr>
            <a:grpSpLocks/>
          </p:cNvGrpSpPr>
          <p:nvPr/>
        </p:nvGrpSpPr>
        <p:grpSpPr bwMode="auto">
          <a:xfrm>
            <a:off x="207963" y="106363"/>
            <a:ext cx="5391150" cy="1808162"/>
            <a:chOff x="131" y="67"/>
            <a:chExt cx="3396" cy="1139"/>
          </a:xfrm>
        </p:grpSpPr>
        <p:sp>
          <p:nvSpPr>
            <p:cNvPr id="39948" name="Text Box 3"/>
            <p:cNvSpPr txBox="1">
              <a:spLocks noChangeArrowheads="1"/>
            </p:cNvSpPr>
            <p:nvPr/>
          </p:nvSpPr>
          <p:spPr bwMode="auto">
            <a:xfrm>
              <a:off x="235" y="67"/>
              <a:ext cx="3292" cy="1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float  *p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p = ( float  * ) malloc ( 4 )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p = ( float  * ) malloc ( sizeof (float) )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free ( p ) ;</a:t>
              </a:r>
            </a:p>
          </p:txBody>
        </p:sp>
        <p:sp>
          <p:nvSpPr>
            <p:cNvPr id="39949" name="AutoShape 4"/>
            <p:cNvSpPr>
              <a:spLocks/>
            </p:cNvSpPr>
            <p:nvPr/>
          </p:nvSpPr>
          <p:spPr bwMode="auto">
            <a:xfrm>
              <a:off x="131" y="459"/>
              <a:ext cx="91" cy="424"/>
            </a:xfrm>
            <a:prstGeom prst="leftBrace">
              <a:avLst>
                <a:gd name="adj1" fmla="val 38828"/>
                <a:gd name="adj2" fmla="val 49856"/>
              </a:avLst>
            </a:prstGeom>
            <a:noFill/>
            <a:ln w="38100">
              <a:solidFill>
                <a:srgbClr val="D6009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D60093"/>
                </a:solidFill>
              </a:endParaRPr>
            </a:p>
          </p:txBody>
        </p:sp>
      </p:grp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47625" y="2035175"/>
            <a:ext cx="5922963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Line 8"/>
          <p:cNvSpPr>
            <a:spLocks noChangeShapeType="1"/>
          </p:cNvSpPr>
          <p:nvPr/>
        </p:nvSpPr>
        <p:spPr bwMode="auto">
          <a:xfrm>
            <a:off x="47625" y="4102100"/>
            <a:ext cx="7386638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9943" name="Group 14"/>
          <p:cNvGrpSpPr>
            <a:grpSpLocks/>
          </p:cNvGrpSpPr>
          <p:nvPr/>
        </p:nvGrpSpPr>
        <p:grpSpPr bwMode="auto">
          <a:xfrm>
            <a:off x="36513" y="2187575"/>
            <a:ext cx="9061450" cy="1828800"/>
            <a:chOff x="1" y="1378"/>
            <a:chExt cx="4850" cy="1152"/>
          </a:xfrm>
        </p:grpSpPr>
        <p:sp>
          <p:nvSpPr>
            <p:cNvPr id="39946" name="Text Box 7"/>
            <p:cNvSpPr txBox="1">
              <a:spLocks noChangeArrowheads="1"/>
            </p:cNvSpPr>
            <p:nvPr/>
          </p:nvSpPr>
          <p:spPr bwMode="auto">
            <a:xfrm>
              <a:off x="46" y="1378"/>
              <a:ext cx="4805" cy="115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int  *p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p = ( int * ) malloc ( 4 ) ;  </a:t>
              </a:r>
              <a:r>
                <a:rPr lang="en-US" altLang="en-US" sz="2400" b="1">
                  <a:solidFill>
                    <a:schemeClr val="bg2"/>
                  </a:solidFill>
                </a:rPr>
                <a:t>//p = new int[1]; // new int();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if  ( p == NULL )  puts ( “ Not Enough Memory ... “ );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bg1"/>
                  </a:solidFill>
                </a:rPr>
                <a:t>if  ( ! p )  puts ( “ Not Enough Memory ... “ );</a:t>
              </a:r>
            </a:p>
          </p:txBody>
        </p:sp>
        <p:sp>
          <p:nvSpPr>
            <p:cNvPr id="39947" name="AutoShape 9"/>
            <p:cNvSpPr>
              <a:spLocks/>
            </p:cNvSpPr>
            <p:nvPr/>
          </p:nvSpPr>
          <p:spPr bwMode="auto">
            <a:xfrm>
              <a:off x="1" y="2031"/>
              <a:ext cx="91" cy="424"/>
            </a:xfrm>
            <a:prstGeom prst="leftBrace">
              <a:avLst>
                <a:gd name="adj1" fmla="val 38828"/>
                <a:gd name="adj2" fmla="val 49856"/>
              </a:avLst>
            </a:prstGeom>
            <a:solidFill>
              <a:schemeClr val="tx2"/>
            </a:solidFill>
            <a:ln w="38100">
              <a:solidFill>
                <a:srgbClr val="D6009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D60093"/>
                </a:solidFill>
              </a:endParaRPr>
            </a:p>
          </p:txBody>
        </p:sp>
      </p:grpSp>
      <p:sp>
        <p:nvSpPr>
          <p:cNvPr id="39944" name="Rectangle 10"/>
          <p:cNvSpPr>
            <a:spLocks noChangeArrowheads="1"/>
          </p:cNvSpPr>
          <p:nvPr/>
        </p:nvSpPr>
        <p:spPr bwMode="auto">
          <a:xfrm>
            <a:off x="6561138" y="4222750"/>
            <a:ext cx="2471737" cy="4921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ar-SA" altLang="en-US" sz="2400" b="1">
                <a:solidFill>
                  <a:schemeClr val="tx2"/>
                </a:solidFill>
              </a:rPr>
              <a:t>رشته ها و اشاره گرها</a:t>
            </a:r>
            <a:endParaRPr lang="en-US" altLang="en-US" sz="4400">
              <a:solidFill>
                <a:schemeClr val="tx2"/>
              </a:solidFill>
            </a:endParaRPr>
          </a:p>
        </p:txBody>
      </p:sp>
      <p:sp>
        <p:nvSpPr>
          <p:cNvPr id="39945" name="Text Box 12"/>
          <p:cNvSpPr txBox="1">
            <a:spLocks noChangeArrowheads="1"/>
          </p:cNvSpPr>
          <p:nvPr/>
        </p:nvSpPr>
        <p:spPr bwMode="auto">
          <a:xfrm>
            <a:off x="368300" y="4362450"/>
            <a:ext cx="6083300" cy="180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char  *s = “Computer” ;</a:t>
            </a:r>
          </a:p>
          <a:p>
            <a:pPr algn="l" rtl="0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s = ( char * ) malloc ( 10 ) ;  </a:t>
            </a:r>
            <a:r>
              <a:rPr lang="en-US" altLang="en-US" sz="2400" b="1">
                <a:solidFill>
                  <a:srgbClr val="5F5F5F"/>
                </a:solidFill>
              </a:rPr>
              <a:t>// new char[10];</a:t>
            </a:r>
          </a:p>
          <a:p>
            <a:pPr algn="l" rtl="0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s = “Computer” ;</a:t>
            </a:r>
          </a:p>
          <a:p>
            <a:pPr algn="l" rtl="0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char  *name[10] ;  //  char  name[10][ ];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6589713" y="119063"/>
            <a:ext cx="2454275" cy="493712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اشاره گرها و آرايه ها</a:t>
            </a:r>
            <a:endParaRPr lang="en-US" altLang="en-US" sz="2400" b="1" smtClean="0"/>
          </a:p>
        </p:txBody>
      </p:sp>
      <p:grpSp>
        <p:nvGrpSpPr>
          <p:cNvPr id="40964" name="Group 13"/>
          <p:cNvGrpSpPr>
            <a:grpSpLocks/>
          </p:cNvGrpSpPr>
          <p:nvPr/>
        </p:nvGrpSpPr>
        <p:grpSpPr bwMode="auto">
          <a:xfrm>
            <a:off x="47625" y="112713"/>
            <a:ext cx="6861175" cy="3706812"/>
            <a:chOff x="30" y="176"/>
            <a:chExt cx="4322" cy="2335"/>
          </a:xfrm>
        </p:grpSpPr>
        <p:sp>
          <p:nvSpPr>
            <p:cNvPr id="40970" name="Text Box 5"/>
            <p:cNvSpPr txBox="1">
              <a:spLocks noChangeArrowheads="1"/>
            </p:cNvSpPr>
            <p:nvPr/>
          </p:nvSpPr>
          <p:spPr bwMode="auto">
            <a:xfrm>
              <a:off x="195" y="176"/>
              <a:ext cx="4157" cy="2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int  x[ 10 ] , *p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p = x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*x  , *p            x[ 0 ]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*( p+1 )           x[ 1 ]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for  ( int i =0 ; i&lt;10 ; i ++ )  scanf(“%i”,&amp;x[i] )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for  ( int i =0 ; i&lt;10 ; i ++ )  scanf(“%i”, (x+i) )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for  ( int i =0 ; i&lt;10 ; i ++ )  scanf(“%i”, (p+i) )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160197"/>
                  </a:solidFill>
                </a:rPr>
                <a:t>for  ( int i =0 ; i&lt;10 ; i ++ )  scanf(“%i”, &amp;p[i] ) ;</a:t>
              </a:r>
            </a:p>
          </p:txBody>
        </p:sp>
        <p:sp>
          <p:nvSpPr>
            <p:cNvPr id="40971" name="AutoShape 6"/>
            <p:cNvSpPr>
              <a:spLocks/>
            </p:cNvSpPr>
            <p:nvPr/>
          </p:nvSpPr>
          <p:spPr bwMode="auto">
            <a:xfrm>
              <a:off x="30" y="1493"/>
              <a:ext cx="175" cy="907"/>
            </a:xfrm>
            <a:prstGeom prst="leftBrace">
              <a:avLst>
                <a:gd name="adj1" fmla="val 43190"/>
                <a:gd name="adj2" fmla="val 50000"/>
              </a:avLst>
            </a:prstGeom>
            <a:noFill/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0972" name="Line 7"/>
            <p:cNvSpPr>
              <a:spLocks noChangeShapeType="1"/>
            </p:cNvSpPr>
            <p:nvPr/>
          </p:nvSpPr>
          <p:spPr bwMode="auto">
            <a:xfrm>
              <a:off x="907" y="904"/>
              <a:ext cx="439" cy="0"/>
            </a:xfrm>
            <a:prstGeom prst="line">
              <a:avLst/>
            </a:prstGeom>
            <a:noFill/>
            <a:ln w="38100">
              <a:solidFill>
                <a:srgbClr val="0099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3" name="Line 8"/>
            <p:cNvSpPr>
              <a:spLocks noChangeShapeType="1"/>
            </p:cNvSpPr>
            <p:nvPr/>
          </p:nvSpPr>
          <p:spPr bwMode="auto">
            <a:xfrm>
              <a:off x="913" y="1180"/>
              <a:ext cx="439" cy="0"/>
            </a:xfrm>
            <a:prstGeom prst="line">
              <a:avLst/>
            </a:prstGeom>
            <a:noFill/>
            <a:ln w="38100">
              <a:solidFill>
                <a:srgbClr val="0099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65" name="Line 10"/>
          <p:cNvSpPr>
            <a:spLocks noChangeShapeType="1"/>
          </p:cNvSpPr>
          <p:nvPr/>
        </p:nvSpPr>
        <p:spPr bwMode="auto">
          <a:xfrm>
            <a:off x="47625" y="3943350"/>
            <a:ext cx="6573838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0966" name="Group 14"/>
          <p:cNvGrpSpPr>
            <a:grpSpLocks/>
          </p:cNvGrpSpPr>
          <p:nvPr/>
        </p:nvGrpSpPr>
        <p:grpSpPr bwMode="auto">
          <a:xfrm>
            <a:off x="71438" y="4100513"/>
            <a:ext cx="8713787" cy="2282825"/>
            <a:chOff x="45" y="2703"/>
            <a:chExt cx="4364" cy="1438"/>
          </a:xfrm>
        </p:grpSpPr>
        <p:sp>
          <p:nvSpPr>
            <p:cNvPr id="40968" name="Text Box 11"/>
            <p:cNvSpPr txBox="1">
              <a:spLocks noChangeArrowheads="1"/>
            </p:cNvSpPr>
            <p:nvPr/>
          </p:nvSpPr>
          <p:spPr bwMode="auto">
            <a:xfrm>
              <a:off x="210" y="2703"/>
              <a:ext cx="4199" cy="1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float  *p ;  int  n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scanf (“%i” , &amp;n );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p = ( float  * ) malloc ( n * sizeof ( float ) ) ; </a:t>
              </a:r>
              <a:r>
                <a:rPr lang="en-US" altLang="en-US" sz="2400" b="1">
                  <a:solidFill>
                    <a:srgbClr val="5F5F5F"/>
                  </a:solidFill>
                </a:rPr>
                <a:t>// new float[n];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for ( i = 0 ; i &lt; n ; i++ )   scanf (“%f” , &amp;p[i] ) ;</a:t>
              </a:r>
            </a:p>
            <a:p>
              <a:pPr algn="l" rtl="0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for ( i = 0 ; i &lt; n ; i++ )   scanf (“%f” , p+i  ) ;</a:t>
              </a:r>
            </a:p>
          </p:txBody>
        </p:sp>
        <p:sp>
          <p:nvSpPr>
            <p:cNvPr id="40969" name="AutoShape 12"/>
            <p:cNvSpPr>
              <a:spLocks/>
            </p:cNvSpPr>
            <p:nvPr/>
          </p:nvSpPr>
          <p:spPr bwMode="auto">
            <a:xfrm>
              <a:off x="45" y="3656"/>
              <a:ext cx="167" cy="409"/>
            </a:xfrm>
            <a:prstGeom prst="leftBrace">
              <a:avLst>
                <a:gd name="adj1" fmla="val 20409"/>
                <a:gd name="adj2" fmla="val 50000"/>
              </a:avLst>
            </a:prstGeom>
            <a:noFill/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40967" name="Rectangle 15"/>
          <p:cNvSpPr>
            <a:spLocks noChangeArrowheads="1"/>
          </p:cNvSpPr>
          <p:nvPr/>
        </p:nvSpPr>
        <p:spPr bwMode="auto">
          <a:xfrm>
            <a:off x="7162800" y="4227513"/>
            <a:ext cx="1893888" cy="42545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ar-SA" altLang="en-US" sz="2400" b="1">
                <a:solidFill>
                  <a:schemeClr val="tx2"/>
                </a:solidFill>
              </a:rPr>
              <a:t>آرايه هاي پويا</a:t>
            </a:r>
            <a:endParaRPr lang="en-US" altLang="en-US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4825" y="131763"/>
            <a:ext cx="2174875" cy="541337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اشاره گرها وتوابع</a:t>
            </a:r>
            <a:endParaRPr lang="en-US" altLang="en-US" sz="2400" b="1" smtClean="0"/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255588" y="157163"/>
            <a:ext cx="5132387" cy="649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void func( int *n , int m)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*n=*n+1 ;  m=m+1;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void 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int  x=3 , y=3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func( &amp;x , y 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printf("\n%d  %d",x,y);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int *a , b=3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*a=3;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func( a , b 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   printf("\n%d  %d",*a,b);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  <a:cs typeface="Mitra" pitchFamily="2" charset="-78"/>
              </a:rPr>
              <a:t>}</a:t>
            </a:r>
          </a:p>
        </p:txBody>
      </p:sp>
      <p:grpSp>
        <p:nvGrpSpPr>
          <p:cNvPr id="41989" name="Group 9"/>
          <p:cNvGrpSpPr>
            <a:grpSpLocks/>
          </p:cNvGrpSpPr>
          <p:nvPr/>
        </p:nvGrpSpPr>
        <p:grpSpPr bwMode="auto">
          <a:xfrm>
            <a:off x="4429125" y="4086225"/>
            <a:ext cx="2138363" cy="466725"/>
            <a:chOff x="2880" y="2559"/>
            <a:chExt cx="1347" cy="294"/>
          </a:xfrm>
        </p:grpSpPr>
        <p:sp>
          <p:nvSpPr>
            <p:cNvPr id="42000" name="Line 7"/>
            <p:cNvSpPr>
              <a:spLocks noChangeShapeType="1"/>
            </p:cNvSpPr>
            <p:nvPr/>
          </p:nvSpPr>
          <p:spPr bwMode="auto">
            <a:xfrm>
              <a:off x="2880" y="2708"/>
              <a:ext cx="910" cy="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01" name="Text Box 8"/>
            <p:cNvSpPr txBox="1">
              <a:spLocks noChangeArrowheads="1"/>
            </p:cNvSpPr>
            <p:nvPr/>
          </p:nvSpPr>
          <p:spPr bwMode="auto">
            <a:xfrm>
              <a:off x="3817" y="2559"/>
              <a:ext cx="410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4  3</a:t>
              </a:r>
            </a:p>
          </p:txBody>
        </p:sp>
      </p:grpSp>
      <p:grpSp>
        <p:nvGrpSpPr>
          <p:cNvPr id="41990" name="Group 10"/>
          <p:cNvGrpSpPr>
            <a:grpSpLocks/>
          </p:cNvGrpSpPr>
          <p:nvPr/>
        </p:nvGrpSpPr>
        <p:grpSpPr bwMode="auto">
          <a:xfrm>
            <a:off x="4548188" y="5748338"/>
            <a:ext cx="2138362" cy="466725"/>
            <a:chOff x="2880" y="2559"/>
            <a:chExt cx="1347" cy="294"/>
          </a:xfrm>
        </p:grpSpPr>
        <p:sp>
          <p:nvSpPr>
            <p:cNvPr id="41998" name="Line 11"/>
            <p:cNvSpPr>
              <a:spLocks noChangeShapeType="1"/>
            </p:cNvSpPr>
            <p:nvPr/>
          </p:nvSpPr>
          <p:spPr bwMode="auto">
            <a:xfrm>
              <a:off x="2880" y="2708"/>
              <a:ext cx="910" cy="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9" name="Text Box 12"/>
            <p:cNvSpPr txBox="1">
              <a:spLocks noChangeArrowheads="1"/>
            </p:cNvSpPr>
            <p:nvPr/>
          </p:nvSpPr>
          <p:spPr bwMode="auto">
            <a:xfrm>
              <a:off x="3817" y="2559"/>
              <a:ext cx="410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4  3</a:t>
              </a:r>
            </a:p>
          </p:txBody>
        </p:sp>
      </p:grpSp>
      <p:grpSp>
        <p:nvGrpSpPr>
          <p:cNvPr id="41991" name="Group 17"/>
          <p:cNvGrpSpPr>
            <a:grpSpLocks/>
          </p:cNvGrpSpPr>
          <p:nvPr/>
        </p:nvGrpSpPr>
        <p:grpSpPr bwMode="auto">
          <a:xfrm>
            <a:off x="1951038" y="2390775"/>
            <a:ext cx="5575300" cy="1349375"/>
            <a:chOff x="1229" y="1506"/>
            <a:chExt cx="3512" cy="850"/>
          </a:xfrm>
        </p:grpSpPr>
        <p:sp>
          <p:nvSpPr>
            <p:cNvPr id="41996" name="Freeform 13"/>
            <p:cNvSpPr>
              <a:spLocks/>
            </p:cNvSpPr>
            <p:nvPr/>
          </p:nvSpPr>
          <p:spPr bwMode="auto">
            <a:xfrm>
              <a:off x="1229" y="1654"/>
              <a:ext cx="1668" cy="702"/>
            </a:xfrm>
            <a:custGeom>
              <a:avLst/>
              <a:gdLst>
                <a:gd name="T0" fmla="*/ 0 w 1668"/>
                <a:gd name="T1" fmla="*/ 702 h 702"/>
                <a:gd name="T2" fmla="*/ 0 w 1668"/>
                <a:gd name="T3" fmla="*/ 351 h 702"/>
                <a:gd name="T4" fmla="*/ 1668 w 1668"/>
                <a:gd name="T5" fmla="*/ 0 h 7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68" h="702">
                  <a:moveTo>
                    <a:pt x="0" y="702"/>
                  </a:moveTo>
                  <a:lnTo>
                    <a:pt x="0" y="351"/>
                  </a:lnTo>
                  <a:lnTo>
                    <a:pt x="1668" y="0"/>
                  </a:lnTo>
                </a:path>
              </a:pathLst>
            </a:custGeom>
            <a:noFill/>
            <a:ln w="38100" cmpd="sng">
              <a:solidFill>
                <a:srgbClr val="160197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7" name="Text Box 14"/>
            <p:cNvSpPr txBox="1">
              <a:spLocks noChangeArrowheads="1"/>
            </p:cNvSpPr>
            <p:nvPr/>
          </p:nvSpPr>
          <p:spPr bwMode="auto">
            <a:xfrm>
              <a:off x="2880" y="1506"/>
              <a:ext cx="186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D60093"/>
                  </a:solidFill>
                </a:rPr>
                <a:t>Call By Reference </a:t>
              </a:r>
            </a:p>
          </p:txBody>
        </p:sp>
      </p:grpSp>
      <p:grpSp>
        <p:nvGrpSpPr>
          <p:cNvPr id="41992" name="Group 19"/>
          <p:cNvGrpSpPr>
            <a:grpSpLocks/>
          </p:cNvGrpSpPr>
          <p:nvPr/>
        </p:nvGrpSpPr>
        <p:grpSpPr bwMode="auto">
          <a:xfrm>
            <a:off x="2462213" y="3343275"/>
            <a:ext cx="4125912" cy="457200"/>
            <a:chOff x="1551" y="2106"/>
            <a:chExt cx="2599" cy="288"/>
          </a:xfrm>
        </p:grpSpPr>
        <p:sp>
          <p:nvSpPr>
            <p:cNvPr id="41994" name="Freeform 15"/>
            <p:cNvSpPr>
              <a:spLocks/>
            </p:cNvSpPr>
            <p:nvPr/>
          </p:nvSpPr>
          <p:spPr bwMode="auto">
            <a:xfrm>
              <a:off x="1551" y="2250"/>
              <a:ext cx="1308" cy="120"/>
            </a:xfrm>
            <a:custGeom>
              <a:avLst/>
              <a:gdLst>
                <a:gd name="T0" fmla="*/ 0 w 1308"/>
                <a:gd name="T1" fmla="*/ 120 h 120"/>
                <a:gd name="T2" fmla="*/ 0 w 1308"/>
                <a:gd name="T3" fmla="*/ 6 h 120"/>
                <a:gd name="T4" fmla="*/ 1308 w 1308"/>
                <a:gd name="T5" fmla="*/ 0 h 1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8" h="120">
                  <a:moveTo>
                    <a:pt x="0" y="120"/>
                  </a:moveTo>
                  <a:lnTo>
                    <a:pt x="0" y="6"/>
                  </a:lnTo>
                  <a:lnTo>
                    <a:pt x="1308" y="0"/>
                  </a:lnTo>
                </a:path>
              </a:pathLst>
            </a:custGeom>
            <a:noFill/>
            <a:ln w="38100" cmpd="sng">
              <a:solidFill>
                <a:srgbClr val="160197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5" name="Text Box 16"/>
            <p:cNvSpPr txBox="1">
              <a:spLocks noChangeArrowheads="1"/>
            </p:cNvSpPr>
            <p:nvPr/>
          </p:nvSpPr>
          <p:spPr bwMode="auto">
            <a:xfrm>
              <a:off x="2865" y="2106"/>
              <a:ext cx="128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rgbClr val="D60093"/>
                  </a:solidFill>
                </a:rPr>
                <a:t>Call By Value </a:t>
              </a:r>
            </a:p>
          </p:txBody>
        </p:sp>
      </p:grp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2138363" y="1562100"/>
            <a:ext cx="6637337" cy="4978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void func( int &amp;n 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n=n+1 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void 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int  a=3;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func(a);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      </a:t>
            </a:r>
            <a:r>
              <a:rPr lang="en-US" altLang="en-US" sz="2000" b="1"/>
              <a:t>printf("%d",a);  </a:t>
            </a:r>
            <a:r>
              <a:rPr lang="en-US" altLang="en-US" sz="2000" b="1">
                <a:solidFill>
                  <a:schemeClr val="bg2"/>
                </a:solidFill>
              </a:rPr>
              <a:t>//4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int &amp;m=a;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</a:t>
            </a:r>
            <a:r>
              <a:rPr lang="en-US" altLang="en-US" sz="2000" b="1">
                <a:solidFill>
                  <a:schemeClr val="bg2"/>
                </a:solidFill>
              </a:rPr>
              <a:t>//int &amp;m;   Error: Reference variable must be initialized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2"/>
                </a:solidFill>
              </a:rPr>
              <a:t>      // m=a;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m++;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      printf("%d",a);  </a:t>
            </a:r>
            <a:r>
              <a:rPr lang="en-US" altLang="en-US" sz="2000" b="1">
                <a:solidFill>
                  <a:schemeClr val="bg2"/>
                </a:solidFill>
              </a:rPr>
              <a:t>//5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/>
              <a:t>}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6437313" y="133350"/>
            <a:ext cx="2568575" cy="5143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اشاره گر به اشاره گر</a:t>
            </a:r>
            <a:endParaRPr lang="en-US" altLang="en-US" sz="2400" b="1" smtClean="0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25438" y="742950"/>
            <a:ext cx="4946650" cy="436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float  n , *p , **q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n = 4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p = &amp;n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q = &amp;p ;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printf ( “%f” ,  n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printf ( “%f” ,  *p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0066"/>
                </a:solidFill>
              </a:rPr>
              <a:t>printf ( “%f” ,  **q ) ;</a:t>
            </a:r>
          </a:p>
        </p:txBody>
      </p:sp>
      <p:grpSp>
        <p:nvGrpSpPr>
          <p:cNvPr id="43013" name="Group 28"/>
          <p:cNvGrpSpPr>
            <a:grpSpLocks/>
          </p:cNvGrpSpPr>
          <p:nvPr/>
        </p:nvGrpSpPr>
        <p:grpSpPr bwMode="auto">
          <a:xfrm>
            <a:off x="3376613" y="3608388"/>
            <a:ext cx="2101850" cy="1276350"/>
            <a:chOff x="2127" y="2273"/>
            <a:chExt cx="1324" cy="804"/>
          </a:xfrm>
        </p:grpSpPr>
        <p:sp>
          <p:nvSpPr>
            <p:cNvPr id="43030" name="Line 6"/>
            <p:cNvSpPr>
              <a:spLocks noChangeShapeType="1"/>
            </p:cNvSpPr>
            <p:nvPr/>
          </p:nvSpPr>
          <p:spPr bwMode="auto">
            <a:xfrm>
              <a:off x="2265" y="2693"/>
              <a:ext cx="910" cy="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31" name="Text Box 7"/>
            <p:cNvSpPr txBox="1">
              <a:spLocks noChangeArrowheads="1"/>
            </p:cNvSpPr>
            <p:nvPr/>
          </p:nvSpPr>
          <p:spPr bwMode="auto">
            <a:xfrm>
              <a:off x="3202" y="2544"/>
              <a:ext cx="249" cy="3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800" b="1"/>
                <a:t>4</a:t>
              </a:r>
              <a:endParaRPr lang="en-US" altLang="en-US" sz="2400" b="1"/>
            </a:p>
          </p:txBody>
        </p:sp>
        <p:sp>
          <p:nvSpPr>
            <p:cNvPr id="43032" name="Line 8"/>
            <p:cNvSpPr>
              <a:spLocks noChangeShapeType="1"/>
            </p:cNvSpPr>
            <p:nvPr/>
          </p:nvSpPr>
          <p:spPr bwMode="auto">
            <a:xfrm>
              <a:off x="2127" y="2273"/>
              <a:ext cx="982" cy="348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33" name="Line 9"/>
            <p:cNvSpPr>
              <a:spLocks noChangeShapeType="1"/>
            </p:cNvSpPr>
            <p:nvPr/>
          </p:nvSpPr>
          <p:spPr bwMode="auto">
            <a:xfrm flipV="1">
              <a:off x="2373" y="2783"/>
              <a:ext cx="742" cy="294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3014" name="Group 10"/>
          <p:cNvGrpSpPr>
            <a:grpSpLocks/>
          </p:cNvGrpSpPr>
          <p:nvPr/>
        </p:nvGrpSpPr>
        <p:grpSpPr bwMode="auto">
          <a:xfrm>
            <a:off x="3949700" y="1122363"/>
            <a:ext cx="2439988" cy="900112"/>
            <a:chOff x="1800" y="355"/>
            <a:chExt cx="1815" cy="567"/>
          </a:xfrm>
        </p:grpSpPr>
        <p:grpSp>
          <p:nvGrpSpPr>
            <p:cNvPr id="43024" name="Group 11"/>
            <p:cNvGrpSpPr>
              <a:grpSpLocks/>
            </p:cNvGrpSpPr>
            <p:nvPr/>
          </p:nvGrpSpPr>
          <p:grpSpPr bwMode="auto">
            <a:xfrm>
              <a:off x="1800" y="653"/>
              <a:ext cx="1815" cy="269"/>
              <a:chOff x="1800" y="653"/>
              <a:chExt cx="1815" cy="269"/>
            </a:xfrm>
          </p:grpSpPr>
          <p:sp>
            <p:nvSpPr>
              <p:cNvPr id="43027" name="Rectangle 12"/>
              <p:cNvSpPr>
                <a:spLocks noChangeArrowheads="1"/>
              </p:cNvSpPr>
              <p:nvPr/>
            </p:nvSpPr>
            <p:spPr bwMode="auto">
              <a:xfrm>
                <a:off x="1800" y="659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  <p:sp>
            <p:nvSpPr>
              <p:cNvPr id="43028" name="Line 13"/>
              <p:cNvSpPr>
                <a:spLocks noChangeShapeType="1"/>
              </p:cNvSpPr>
              <p:nvPr/>
            </p:nvSpPr>
            <p:spPr bwMode="auto">
              <a:xfrm>
                <a:off x="2063" y="790"/>
                <a:ext cx="1054" cy="0"/>
              </a:xfrm>
              <a:prstGeom prst="line">
                <a:avLst/>
              </a:prstGeom>
              <a:noFill/>
              <a:ln w="57150">
                <a:solidFill>
                  <a:srgbClr val="D60093"/>
                </a:solidFill>
                <a:round/>
                <a:headEnd type="oval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029" name="Rectangle 14"/>
              <p:cNvSpPr>
                <a:spLocks noChangeArrowheads="1"/>
              </p:cNvSpPr>
              <p:nvPr/>
            </p:nvSpPr>
            <p:spPr bwMode="auto">
              <a:xfrm>
                <a:off x="3118" y="653"/>
                <a:ext cx="497" cy="2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D6009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rtl="0"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accent2"/>
                    </a:solidFill>
                  </a:rPr>
                  <a:t>4</a:t>
                </a:r>
                <a:endParaRPr lang="en-US" altLang="en-US" sz="24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43025" name="Text Box 15"/>
            <p:cNvSpPr txBox="1">
              <a:spLocks noChangeArrowheads="1"/>
            </p:cNvSpPr>
            <p:nvPr/>
          </p:nvSpPr>
          <p:spPr bwMode="auto">
            <a:xfrm>
              <a:off x="1962" y="364"/>
              <a:ext cx="2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p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43026" name="Text Box 16"/>
            <p:cNvSpPr txBox="1">
              <a:spLocks noChangeArrowheads="1"/>
            </p:cNvSpPr>
            <p:nvPr/>
          </p:nvSpPr>
          <p:spPr bwMode="auto">
            <a:xfrm>
              <a:off x="3258" y="355"/>
              <a:ext cx="2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n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</p:grpSp>
      <p:grpSp>
        <p:nvGrpSpPr>
          <p:cNvPr id="43015" name="Group 27"/>
          <p:cNvGrpSpPr>
            <a:grpSpLocks/>
          </p:cNvGrpSpPr>
          <p:nvPr/>
        </p:nvGrpSpPr>
        <p:grpSpPr bwMode="auto">
          <a:xfrm>
            <a:off x="3135313" y="2179638"/>
            <a:ext cx="4192587" cy="900112"/>
            <a:chOff x="1510" y="1238"/>
            <a:chExt cx="2641" cy="567"/>
          </a:xfrm>
        </p:grpSpPr>
        <p:sp>
          <p:nvSpPr>
            <p:cNvPr id="43016" name="Rectangle 19"/>
            <p:cNvSpPr>
              <a:spLocks noChangeArrowheads="1"/>
            </p:cNvSpPr>
            <p:nvPr/>
          </p:nvSpPr>
          <p:spPr bwMode="auto">
            <a:xfrm>
              <a:off x="2614" y="1542"/>
              <a:ext cx="421" cy="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17" name="Line 20"/>
            <p:cNvSpPr>
              <a:spLocks noChangeShapeType="1"/>
            </p:cNvSpPr>
            <p:nvPr/>
          </p:nvSpPr>
          <p:spPr bwMode="auto">
            <a:xfrm>
              <a:off x="2837" y="1673"/>
              <a:ext cx="892" cy="0"/>
            </a:xfrm>
            <a:prstGeom prst="line">
              <a:avLst/>
            </a:prstGeom>
            <a:noFill/>
            <a:ln w="57150">
              <a:solidFill>
                <a:srgbClr val="D60093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8" name="Rectangle 21"/>
            <p:cNvSpPr>
              <a:spLocks noChangeArrowheads="1"/>
            </p:cNvSpPr>
            <p:nvPr/>
          </p:nvSpPr>
          <p:spPr bwMode="auto">
            <a:xfrm>
              <a:off x="3730" y="1536"/>
              <a:ext cx="421" cy="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rtl="0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4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43019" name="Text Box 22"/>
            <p:cNvSpPr txBox="1">
              <a:spLocks noChangeArrowheads="1"/>
            </p:cNvSpPr>
            <p:nvPr/>
          </p:nvSpPr>
          <p:spPr bwMode="auto">
            <a:xfrm>
              <a:off x="2751" y="1247"/>
              <a:ext cx="2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p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43020" name="Text Box 23"/>
            <p:cNvSpPr txBox="1">
              <a:spLocks noChangeArrowheads="1"/>
            </p:cNvSpPr>
            <p:nvPr/>
          </p:nvSpPr>
          <p:spPr bwMode="auto">
            <a:xfrm>
              <a:off x="3849" y="1238"/>
              <a:ext cx="2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n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43021" name="Rectangle 24"/>
            <p:cNvSpPr>
              <a:spLocks noChangeArrowheads="1"/>
            </p:cNvSpPr>
            <p:nvPr/>
          </p:nvSpPr>
          <p:spPr bwMode="auto">
            <a:xfrm>
              <a:off x="1510" y="1533"/>
              <a:ext cx="421" cy="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22" name="Line 25"/>
            <p:cNvSpPr>
              <a:spLocks noChangeShapeType="1"/>
            </p:cNvSpPr>
            <p:nvPr/>
          </p:nvSpPr>
          <p:spPr bwMode="auto">
            <a:xfrm>
              <a:off x="1733" y="1664"/>
              <a:ext cx="892" cy="0"/>
            </a:xfrm>
            <a:prstGeom prst="line">
              <a:avLst/>
            </a:prstGeom>
            <a:noFill/>
            <a:ln w="57150">
              <a:solidFill>
                <a:srgbClr val="D60093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23" name="Text Box 26"/>
            <p:cNvSpPr txBox="1">
              <a:spLocks noChangeArrowheads="1"/>
            </p:cNvSpPr>
            <p:nvPr/>
          </p:nvSpPr>
          <p:spPr bwMode="auto">
            <a:xfrm>
              <a:off x="1647" y="1238"/>
              <a:ext cx="2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>
                  <a:solidFill>
                    <a:schemeClr val="accent2"/>
                  </a:solidFill>
                </a:rPr>
                <a:t>q</a:t>
              </a:r>
              <a:endParaRPr lang="en-US" altLang="en-US" sz="240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6410325" y="142875"/>
            <a:ext cx="2614613" cy="515938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پارامترهاي تابع</a:t>
            </a:r>
            <a:r>
              <a:rPr lang="en-US" altLang="en-US" sz="2400" b="1" smtClean="0"/>
              <a:t> main</a:t>
            </a:r>
          </a:p>
        </p:txBody>
      </p:sp>
      <p:sp>
        <p:nvSpPr>
          <p:cNvPr id="44036" name="Text Box 7"/>
          <p:cNvSpPr txBox="1">
            <a:spLocks noChangeArrowheads="1"/>
          </p:cNvSpPr>
          <p:nvPr/>
        </p:nvSpPr>
        <p:spPr bwMode="auto">
          <a:xfrm>
            <a:off x="95250" y="3548063"/>
            <a:ext cx="7823200" cy="21002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E:\TC\BIN&gt;TEST  7  5 </a:t>
            </a: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bg1"/>
              </a:solidFill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bg1"/>
              </a:solidFill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bg1"/>
              </a:solidFill>
            </a:endParaRPr>
          </a:p>
        </p:txBody>
      </p:sp>
      <p:sp>
        <p:nvSpPr>
          <p:cNvPr id="44037" name="Text Box 8"/>
          <p:cNvSpPr txBox="1">
            <a:spLocks noChangeArrowheads="1"/>
          </p:cNvSpPr>
          <p:nvPr/>
        </p:nvSpPr>
        <p:spPr bwMode="auto">
          <a:xfrm>
            <a:off x="119063" y="5688013"/>
            <a:ext cx="87312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160197"/>
                </a:solidFill>
              </a:rPr>
              <a:t>گزينه</a:t>
            </a:r>
            <a:r>
              <a:rPr lang="en-US" altLang="en-US" sz="2400" b="1">
                <a:solidFill>
                  <a:srgbClr val="160197"/>
                </a:solidFill>
              </a:rPr>
              <a:t>  Arguments  </a:t>
            </a:r>
            <a:r>
              <a:rPr lang="ar-SA" altLang="en-US" sz="2400" b="1">
                <a:solidFill>
                  <a:srgbClr val="160197"/>
                </a:solidFill>
              </a:rPr>
              <a:t>از منوي</a:t>
            </a:r>
            <a:r>
              <a:rPr lang="en-US" altLang="en-US" sz="2400" b="1">
                <a:solidFill>
                  <a:srgbClr val="160197"/>
                </a:solidFill>
              </a:rPr>
              <a:t> Run  </a:t>
            </a:r>
            <a:r>
              <a:rPr lang="ar-SA" altLang="en-US" sz="2400" b="1">
                <a:solidFill>
                  <a:srgbClr val="160197"/>
                </a:solidFill>
              </a:rPr>
              <a:t>براي آرگومانهاي برنامه است</a:t>
            </a:r>
            <a:r>
              <a:rPr lang="en-US" altLang="en-US" sz="2400" b="1">
                <a:solidFill>
                  <a:srgbClr val="160197"/>
                </a:solidFill>
              </a:rPr>
              <a:t> .</a:t>
            </a:r>
          </a:p>
          <a:p>
            <a:pPr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160197"/>
                </a:solidFill>
              </a:rPr>
              <a:t>__argc ,  __argv[0] , __argv[1] , ...   :</a:t>
            </a:r>
            <a:r>
              <a:rPr lang="ar-SA" altLang="ar-SA" sz="2400" b="1">
                <a:solidFill>
                  <a:srgbClr val="160197"/>
                </a:solidFill>
              </a:rPr>
              <a:t>در صورت عدم استفاده از بحث فوق</a:t>
            </a:r>
            <a:r>
              <a:rPr lang="en-US" altLang="ar-SA" sz="2400" b="1">
                <a:solidFill>
                  <a:srgbClr val="160197"/>
                </a:solidFill>
              </a:rPr>
              <a:t> </a:t>
            </a:r>
            <a:endParaRPr lang="en-US" altLang="en-US" sz="2400"/>
          </a:p>
        </p:txBody>
      </p:sp>
      <p:grpSp>
        <p:nvGrpSpPr>
          <p:cNvPr id="44038" name="Group 11"/>
          <p:cNvGrpSpPr>
            <a:grpSpLocks/>
          </p:cNvGrpSpPr>
          <p:nvPr/>
        </p:nvGrpSpPr>
        <p:grpSpPr bwMode="auto">
          <a:xfrm>
            <a:off x="71438" y="723900"/>
            <a:ext cx="7842250" cy="2728913"/>
            <a:chOff x="45" y="306"/>
            <a:chExt cx="4940" cy="1719"/>
          </a:xfrm>
        </p:grpSpPr>
        <p:sp>
          <p:nvSpPr>
            <p:cNvPr id="44040" name="Rectangle 10"/>
            <p:cNvSpPr>
              <a:spLocks noChangeArrowheads="1"/>
            </p:cNvSpPr>
            <p:nvPr/>
          </p:nvSpPr>
          <p:spPr bwMode="auto">
            <a:xfrm>
              <a:off x="45" y="307"/>
              <a:ext cx="4940" cy="171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grpSp>
          <p:nvGrpSpPr>
            <p:cNvPr id="44041" name="Group 9"/>
            <p:cNvGrpSpPr>
              <a:grpSpLocks/>
            </p:cNvGrpSpPr>
            <p:nvPr/>
          </p:nvGrpSpPr>
          <p:grpSpPr bwMode="auto">
            <a:xfrm>
              <a:off x="75" y="306"/>
              <a:ext cx="4872" cy="1654"/>
              <a:chOff x="101" y="409"/>
              <a:chExt cx="4872" cy="1654"/>
            </a:xfrm>
          </p:grpSpPr>
          <p:sp>
            <p:nvSpPr>
              <p:cNvPr id="44042" name="Text Box 4"/>
              <p:cNvSpPr txBox="1">
                <a:spLocks noChangeArrowheads="1"/>
              </p:cNvSpPr>
              <p:nvPr/>
            </p:nvSpPr>
            <p:spPr bwMode="auto">
              <a:xfrm>
                <a:off x="101" y="492"/>
                <a:ext cx="4872" cy="1571"/>
              </a:xfrm>
              <a:prstGeom prst="rect">
                <a:avLst/>
              </a:prstGeom>
              <a:solidFill>
                <a:schemeClr val="accent2"/>
              </a:solidFill>
              <a:ln w="57150" cmpd="thickThin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#include &lt;stdio.h&gt;</a:t>
                </a:r>
              </a:p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#include &lt;stdlib.h&gt;</a:t>
                </a:r>
              </a:p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void main(int argc , char *argv[ ])</a:t>
                </a:r>
              </a:p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{</a:t>
                </a:r>
              </a:p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   printf("%s %s %s \n",argv[0], argv[1], argv[2]);</a:t>
                </a:r>
              </a:p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   printf("%d %d",argc,atoi(argv[1])+atoi(argv[2]));</a:t>
                </a:r>
              </a:p>
              <a:p>
                <a:pPr algn="l" rtl="0">
                  <a:spcBef>
                    <a:spcPct val="0"/>
                  </a:spcBef>
                  <a:buFontTx/>
                  <a:buNone/>
                </a:pPr>
                <a:r>
                  <a:rPr lang="en-US" altLang="en-US" sz="22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} </a:t>
                </a:r>
                <a:endParaRPr lang="en-US" altLang="en-US" sz="2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4043" name="Text Box 5"/>
              <p:cNvSpPr txBox="1">
                <a:spLocks noChangeArrowheads="1"/>
              </p:cNvSpPr>
              <p:nvPr/>
            </p:nvSpPr>
            <p:spPr bwMode="auto">
              <a:xfrm>
                <a:off x="2121" y="409"/>
                <a:ext cx="759" cy="21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1600" b="1">
                    <a:solidFill>
                      <a:schemeClr val="bg1"/>
                    </a:solidFill>
                  </a:rPr>
                  <a:t>TEST.CPP</a:t>
                </a:r>
                <a:endParaRPr lang="en-US" altLang="en-US" sz="2400" b="1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4039" name="Text Box 12"/>
          <p:cNvSpPr txBox="1">
            <a:spLocks noChangeArrowheads="1"/>
          </p:cNvSpPr>
          <p:nvPr/>
        </p:nvSpPr>
        <p:spPr bwMode="auto">
          <a:xfrm>
            <a:off x="112713" y="4019550"/>
            <a:ext cx="45069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TEST.EXE  7    5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3  12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E:\TC\BIN&gt;</a:t>
            </a:r>
          </a:p>
        </p:txBody>
      </p:sp>
    </p:spTree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title"/>
          </p:nvPr>
        </p:nvSpPr>
        <p:spPr>
          <a:xfrm>
            <a:off x="4129088" y="133350"/>
            <a:ext cx="4903787" cy="447675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ارسال تابع بعنوان پارامتر براي تابع ديگر</a:t>
            </a:r>
            <a:endParaRPr lang="en-US" altLang="en-US" sz="2400" b="1" smtClean="0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25413" y="663575"/>
            <a:ext cx="8851900" cy="461963"/>
          </a:xfrm>
          <a:prstGeom prst="rect">
            <a:avLst/>
          </a:prstGeom>
          <a:solidFill>
            <a:srgbClr val="CC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cs typeface="B Nazanin" panose="00000400000000000000" pitchFamily="2" charset="-78"/>
              </a:rPr>
              <a:t>مي دانيم كه</a:t>
            </a:r>
            <a:r>
              <a:rPr lang="en-US" altLang="en-US" sz="2400" b="1">
                <a:cs typeface="B Nazanin" panose="00000400000000000000" pitchFamily="2" charset="-78"/>
              </a:rPr>
              <a:t> Prototype  </a:t>
            </a:r>
            <a:r>
              <a:rPr lang="ar-SA" altLang="en-US" sz="2400" b="1">
                <a:cs typeface="B Nazanin" panose="00000400000000000000" pitchFamily="2" charset="-78"/>
              </a:rPr>
              <a:t>تابع سينوس بصورت</a:t>
            </a:r>
            <a:r>
              <a:rPr lang="en-US" altLang="en-US" sz="2400" b="1">
                <a:cs typeface="B Nazanin" panose="00000400000000000000" pitchFamily="2" charset="-78"/>
              </a:rPr>
              <a:t> double sin ( double x) </a:t>
            </a:r>
            <a:r>
              <a:rPr lang="fa-IR" altLang="en-US" sz="2400" b="1">
                <a:cs typeface="B Nazanin" panose="00000400000000000000" pitchFamily="2" charset="-78"/>
              </a:rPr>
              <a:t>است</a:t>
            </a:r>
            <a:r>
              <a:rPr lang="en-US" altLang="en-US" sz="2400" b="1">
                <a:cs typeface="B Nazanin" panose="00000400000000000000" pitchFamily="2" charset="-78"/>
              </a:rPr>
              <a:t> .</a:t>
            </a:r>
          </a:p>
        </p:txBody>
      </p:sp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279400" y="1249363"/>
            <a:ext cx="4427538" cy="1016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double  x , y = 4*atan(1)/ 3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x = sin ( y ) ;</a:t>
            </a:r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4814888" y="1249363"/>
            <a:ext cx="3228975" cy="101441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double  (*f ) (double 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f  = sin ;   x = f ( y ) ;</a:t>
            </a: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277813" y="2341563"/>
            <a:ext cx="8501062" cy="4402137"/>
          </a:xfrm>
          <a:prstGeom prst="rect">
            <a:avLst/>
          </a:prstGeom>
          <a:solidFill>
            <a:schemeClr val="accent2"/>
          </a:solidFill>
          <a:ln w="38100" cmpd="dbl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#include  &lt;stdio.h&gt;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void calc ( float  , double ( * ) (double )  );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void main ( )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{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    float  x = 3.14159 / 2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    calc ( x , cos ) ;    calc ( x , sin )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}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void calc ( float  m , double ( *fn ) (double )  )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{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    printf (“ %f \n “ , fn ( m ) );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}</a:t>
            </a:r>
            <a:endParaRPr lang="en-US" altLang="en-US" sz="2400"/>
          </a:p>
        </p:txBody>
      </p:sp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371475" y="176213"/>
            <a:ext cx="34417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int sum(int x, int y)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int s = x + y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return ( s 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}</a:t>
            </a:r>
            <a:endParaRPr lang="en-US" altLang="en-US" sz="2400"/>
          </a:p>
        </p:txBody>
      </p:sp>
      <p:sp>
        <p:nvSpPr>
          <p:cNvPr id="18436" name="Line 3"/>
          <p:cNvSpPr>
            <a:spLocks noChangeShapeType="1"/>
          </p:cNvSpPr>
          <p:nvPr/>
        </p:nvSpPr>
        <p:spPr bwMode="auto">
          <a:xfrm>
            <a:off x="4572000" y="71438"/>
            <a:ext cx="0" cy="3119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Line 4"/>
          <p:cNvSpPr>
            <a:spLocks noChangeShapeType="1"/>
          </p:cNvSpPr>
          <p:nvPr/>
        </p:nvSpPr>
        <p:spPr bwMode="auto">
          <a:xfrm>
            <a:off x="0" y="31908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4572000" y="119063"/>
            <a:ext cx="4230688" cy="296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float  fact ( int x)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{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 float f=1;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 for ( int i=2; i&lt;=x; i++)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       f*=i;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 return ( f );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}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44488" y="3429000"/>
            <a:ext cx="4227512" cy="296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char first_rate ( int  n )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{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char ans=‘y’;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for ( int i=2; i&lt;n ; i++ )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	if ( n%i = = 0 ) ans=‘n’;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     return ( ans  );</a:t>
            </a:r>
          </a:p>
          <a:p>
            <a:pPr algn="l" rtl="0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}</a:t>
            </a:r>
            <a:r>
              <a:rPr lang="en-US" altLang="en-US" sz="2400"/>
              <a:t> 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794250" y="3429000"/>
            <a:ext cx="4230688" cy="28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ar-SA" altLang="en-US" sz="2400"/>
              <a:t>هر تابع حداكثر يك مقدار بازگشتي دارد</a:t>
            </a:r>
            <a:r>
              <a:rPr lang="en-US" altLang="en-US" sz="2400"/>
              <a:t>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ar-SA" altLang="en-US" sz="2400"/>
              <a:t>اگر نخواهيم تابع مقدار بازگشتي داشته باشد آنرا</a:t>
            </a:r>
            <a:r>
              <a:rPr lang="en-US" altLang="en-US" sz="2400"/>
              <a:t>  void  </a:t>
            </a:r>
            <a:r>
              <a:rPr lang="ar-SA" altLang="en-US" sz="2400"/>
              <a:t>تعريف مي كنيم</a:t>
            </a:r>
            <a:r>
              <a:rPr lang="en-US" altLang="en-US" sz="2400"/>
              <a:t> .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ar-SA" altLang="en-US" sz="2400"/>
              <a:t>مثل</a:t>
            </a:r>
            <a:r>
              <a:rPr lang="fa-IR" altLang="en-US" sz="2400"/>
              <a:t>اً :  </a:t>
            </a:r>
            <a:r>
              <a:rPr lang="en-US" altLang="en-US" sz="2400"/>
              <a:t>  void  main ( ) 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fa-IR" altLang="en-US" sz="2400"/>
              <a:t>تابع بدون </a:t>
            </a:r>
            <a:r>
              <a:rPr lang="ar-SA" altLang="en-US" sz="2400"/>
              <a:t>مقداربازگشتي تقريبا مثل پرداره</a:t>
            </a:r>
            <a:r>
              <a:rPr lang="en-US" altLang="en-US" sz="2400"/>
              <a:t> ( Procedure ) </a:t>
            </a:r>
            <a:r>
              <a:rPr lang="ar-SA" altLang="en-US" sz="2400"/>
              <a:t>درپاسكال است</a:t>
            </a:r>
            <a:r>
              <a:rPr lang="en-US" altLang="en-US" sz="2400"/>
              <a:t> 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3" name="Group 11"/>
          <p:cNvGrpSpPr>
            <a:grpSpLocks/>
          </p:cNvGrpSpPr>
          <p:nvPr/>
        </p:nvGrpSpPr>
        <p:grpSpPr bwMode="auto">
          <a:xfrm>
            <a:off x="419100" y="190500"/>
            <a:ext cx="8291513" cy="6529388"/>
            <a:chOff x="264" y="120"/>
            <a:chExt cx="5223" cy="4113"/>
          </a:xfrm>
        </p:grpSpPr>
        <p:grpSp>
          <p:nvGrpSpPr>
            <p:cNvPr id="46084" name="Group 5"/>
            <p:cNvGrpSpPr>
              <a:grpSpLocks/>
            </p:cNvGrpSpPr>
            <p:nvPr/>
          </p:nvGrpSpPr>
          <p:grpSpPr bwMode="auto">
            <a:xfrm>
              <a:off x="264" y="120"/>
              <a:ext cx="5223" cy="4113"/>
              <a:chOff x="264" y="60"/>
              <a:chExt cx="5223" cy="4113"/>
            </a:xfrm>
          </p:grpSpPr>
          <p:sp>
            <p:nvSpPr>
              <p:cNvPr id="46089" name="Rectangle 4"/>
              <p:cNvSpPr>
                <a:spLocks noChangeArrowheads="1"/>
              </p:cNvSpPr>
              <p:nvPr/>
            </p:nvSpPr>
            <p:spPr bwMode="auto">
              <a:xfrm>
                <a:off x="264" y="60"/>
                <a:ext cx="5223" cy="4113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  <p:sp>
            <p:nvSpPr>
              <p:cNvPr id="46090" name="Text Box 3"/>
              <p:cNvSpPr txBox="1">
                <a:spLocks noChangeArrowheads="1"/>
              </p:cNvSpPr>
              <p:nvPr/>
            </p:nvSpPr>
            <p:spPr bwMode="auto">
              <a:xfrm>
                <a:off x="322" y="120"/>
                <a:ext cx="5106" cy="4002"/>
              </a:xfrm>
              <a:prstGeom prst="rect">
                <a:avLst/>
              </a:prstGeom>
              <a:solidFill>
                <a:schemeClr val="accent2"/>
              </a:solidFill>
              <a:ln w="38100" cmpd="dbl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#include &lt;stdio.h&gt;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#include &lt;math.h&gt;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long int_floor(double x)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{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   return ( (int) floor(x) ) 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}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long int_ceil(double x)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{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   return ( (int) ceil(x) ) 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}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void call ( long (*f)(double) )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{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   long x = f(19.7) ; //long x=(*f)(19.7);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   printf("%li\n",x);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}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void main()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{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   call(int_floor);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   call(int_ceil);</a:t>
                </a:r>
              </a:p>
              <a:p>
                <a:pPr algn="l" rtl="0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b="1">
                    <a:solidFill>
                      <a:schemeClr val="bg1"/>
                    </a:solidFill>
                    <a:latin typeface="Courier New" panose="02070309020205020404" pitchFamily="49" charset="0"/>
                  </a:rPr>
                  <a:t>}</a:t>
                </a:r>
                <a:endParaRPr lang="en-US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085" name="Line 7"/>
            <p:cNvSpPr>
              <a:spLocks noChangeShapeType="1"/>
            </p:cNvSpPr>
            <p:nvPr/>
          </p:nvSpPr>
          <p:spPr bwMode="auto">
            <a:xfrm>
              <a:off x="366" y="600"/>
              <a:ext cx="4991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6" name="Line 8"/>
            <p:cNvSpPr>
              <a:spLocks noChangeShapeType="1"/>
            </p:cNvSpPr>
            <p:nvPr/>
          </p:nvSpPr>
          <p:spPr bwMode="auto">
            <a:xfrm>
              <a:off x="372" y="1398"/>
              <a:ext cx="4979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7" name="Line 9"/>
            <p:cNvSpPr>
              <a:spLocks noChangeShapeType="1"/>
            </p:cNvSpPr>
            <p:nvPr/>
          </p:nvSpPr>
          <p:spPr bwMode="auto">
            <a:xfrm>
              <a:off x="378" y="2184"/>
              <a:ext cx="4985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8" name="Line 10"/>
            <p:cNvSpPr>
              <a:spLocks noChangeShapeType="1"/>
            </p:cNvSpPr>
            <p:nvPr/>
          </p:nvSpPr>
          <p:spPr bwMode="auto">
            <a:xfrm>
              <a:off x="363" y="3165"/>
              <a:ext cx="5003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809860"/>
              </p:ext>
            </p:extLst>
          </p:nvPr>
        </p:nvGraphicFramePr>
        <p:xfrm>
          <a:off x="109117" y="2326614"/>
          <a:ext cx="8957764" cy="2194564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496810"/>
                <a:gridCol w="8460954"/>
              </a:tblGrid>
              <a:tr h="365764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fa-I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تابعی به نام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swap(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x,y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)</a:t>
                      </a:r>
                      <a:r>
                        <a:rPr lang="fa-I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بنویسید</a:t>
                      </a:r>
                      <a:r>
                        <a:rPr lang="fa-I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که محتوای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x</a:t>
                      </a:r>
                      <a:r>
                        <a:rPr lang="fa-I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y</a:t>
                      </a:r>
                      <a:r>
                        <a:rPr lang="fa-I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را تعویض کند.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برنامه ای بنویسید که یک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میلیون عدد تصادفی در یک آرایه ریخته و </a:t>
                      </a:r>
                      <a:r>
                        <a:rPr lang="en-US" sz="1800" baseline="0" dirty="0" smtClean="0">
                          <a:cs typeface="B Nazanin" panose="00000400000000000000" pitchFamily="2" charset="-78"/>
                        </a:rPr>
                        <a:t>max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en-US" sz="1800" baseline="0" dirty="0" smtClean="0">
                          <a:cs typeface="B Nazanin" panose="00000400000000000000" pitchFamily="2" charset="-78"/>
                        </a:rPr>
                        <a:t>min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آنها را بنویسد.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دریافت ابعاد و مقادیر دو ماتریس دو بعدی و محاسبه حاصلضرب آن دو، در صورت امکان.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45720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84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برنامه ای بنویسید که درصورت اجرا از خط فرمان (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Command Prompt) ،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جمع پارامترهایش (عددی) را بنویسد.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1874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0" y="487363"/>
            <a:ext cx="4924425" cy="538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float sum(int x, float y)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return(x+y);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int a=10;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float b=2.5;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printf("%f",sum(a,b));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printf(”%f",sum(3,4));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return(0); 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  <a:endParaRPr lang="en-US" altLang="en-US" sz="2400">
              <a:latin typeface="Courier New" panose="02070309020205020404" pitchFamily="49" charset="0"/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4572000" y="298450"/>
            <a:ext cx="4321175" cy="173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rgbClr val="D60093"/>
                </a:solidFill>
              </a:rPr>
              <a:t>دراين برنامه</a:t>
            </a:r>
            <a:r>
              <a:rPr lang="en-US" altLang="en-US" sz="2400" b="1">
                <a:solidFill>
                  <a:srgbClr val="D60093"/>
                </a:solidFill>
              </a:rPr>
              <a:t>  x </a:t>
            </a:r>
            <a:r>
              <a:rPr lang="ar-SA" altLang="en-US" sz="2400" b="1">
                <a:solidFill>
                  <a:srgbClr val="D60093"/>
                </a:solidFill>
              </a:rPr>
              <a:t>و</a:t>
            </a:r>
            <a:r>
              <a:rPr lang="en-US" altLang="en-US" sz="2400" b="1">
                <a:solidFill>
                  <a:srgbClr val="D60093"/>
                </a:solidFill>
              </a:rPr>
              <a:t>y  </a:t>
            </a:r>
            <a:r>
              <a:rPr lang="ar-SA" altLang="en-US" sz="2400" b="1">
                <a:solidFill>
                  <a:srgbClr val="D60093"/>
                </a:solidFill>
              </a:rPr>
              <a:t>پارامترهاي صوري يا  ظاهري</a:t>
            </a:r>
            <a:r>
              <a:rPr lang="en-US" altLang="en-US" sz="2400" b="1">
                <a:solidFill>
                  <a:srgbClr val="D60093"/>
                </a:solidFill>
              </a:rPr>
              <a:t>  ( Formal )  </a:t>
            </a:r>
            <a:r>
              <a:rPr lang="ar-SA" altLang="en-US" sz="2400" b="1">
                <a:solidFill>
                  <a:srgbClr val="D60093"/>
                </a:solidFill>
              </a:rPr>
              <a:t>هستند</a:t>
            </a:r>
            <a:r>
              <a:rPr lang="en-US" altLang="en-US" sz="2400" b="1">
                <a:solidFill>
                  <a:srgbClr val="D60093"/>
                </a:solidFill>
              </a:rPr>
              <a:t> 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D60093"/>
                </a:solidFill>
              </a:rPr>
              <a:t> a </a:t>
            </a:r>
            <a:r>
              <a:rPr lang="ar-SA" altLang="en-US" sz="2400" b="1">
                <a:solidFill>
                  <a:srgbClr val="D60093"/>
                </a:solidFill>
              </a:rPr>
              <a:t>و</a:t>
            </a:r>
            <a:r>
              <a:rPr lang="en-US" altLang="en-US" sz="2400" b="1">
                <a:solidFill>
                  <a:srgbClr val="D60093"/>
                </a:solidFill>
              </a:rPr>
              <a:t> b  </a:t>
            </a:r>
            <a:r>
              <a:rPr lang="ar-SA" altLang="en-US" sz="2400" b="1">
                <a:solidFill>
                  <a:srgbClr val="D60093"/>
                </a:solidFill>
              </a:rPr>
              <a:t>ونيز 3 , 4  پارامترهاي  واقعي</a:t>
            </a:r>
            <a:r>
              <a:rPr lang="en-US" altLang="en-US" sz="2400" b="1">
                <a:solidFill>
                  <a:srgbClr val="D60093"/>
                </a:solidFill>
              </a:rPr>
              <a:t>   (  Actual ) </a:t>
            </a:r>
            <a:r>
              <a:rPr lang="ar-SA" altLang="en-US" sz="2400" b="1">
                <a:solidFill>
                  <a:srgbClr val="D60093"/>
                </a:solidFill>
              </a:rPr>
              <a:t>مي باشند</a:t>
            </a:r>
            <a:r>
              <a:rPr lang="en-US" altLang="en-US" sz="2400" b="1">
                <a:solidFill>
                  <a:srgbClr val="D60093"/>
                </a:solidFill>
              </a:rPr>
              <a:t>.</a:t>
            </a:r>
            <a:r>
              <a:rPr lang="en-US" altLang="en-US" sz="2400"/>
              <a:t> 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4691063" y="2579688"/>
            <a:ext cx="4230687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ar-SA" altLang="en-US" sz="2400" b="1">
                <a:solidFill>
                  <a:schemeClr val="accent2"/>
                </a:solidFill>
              </a:rPr>
              <a:t>براي  تابع</a:t>
            </a:r>
            <a:r>
              <a:rPr lang="en-US" altLang="en-US" sz="2400" b="1">
                <a:solidFill>
                  <a:schemeClr val="accent2"/>
                </a:solidFill>
              </a:rPr>
              <a:t>  main  </a:t>
            </a:r>
            <a:r>
              <a:rPr lang="ar-SA" altLang="en-US" sz="2400" b="1">
                <a:solidFill>
                  <a:schemeClr val="accent2"/>
                </a:solidFill>
              </a:rPr>
              <a:t>نوع مقدار بازگشتي  در نظر گرفته نشده است . در اين مواقع  نوع بازگشتي</a:t>
            </a:r>
            <a:r>
              <a:rPr lang="en-US" altLang="en-US" sz="2400" b="1">
                <a:solidFill>
                  <a:schemeClr val="accent2"/>
                </a:solidFill>
              </a:rPr>
              <a:t> int </a:t>
            </a:r>
            <a:r>
              <a:rPr lang="ar-SA" altLang="en-US" sz="2400" b="1">
                <a:solidFill>
                  <a:schemeClr val="accent2"/>
                </a:solidFill>
              </a:rPr>
              <a:t>در نظر گرفته ميشود</a:t>
            </a:r>
            <a:r>
              <a:rPr lang="en-US" altLang="en-US" sz="2400" b="1">
                <a:solidFill>
                  <a:schemeClr val="accent2"/>
                </a:solidFill>
              </a:rPr>
              <a:t> 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fa-IR" altLang="en-US" sz="2400" b="1">
                <a:solidFill>
                  <a:schemeClr val="accent2"/>
                </a:solidFill>
              </a:rPr>
              <a:t> </a:t>
            </a:r>
            <a:r>
              <a:rPr lang="ar-SA" altLang="en-US" sz="2400" b="1">
                <a:solidFill>
                  <a:schemeClr val="accent2"/>
                </a:solidFill>
              </a:rPr>
              <a:t>اگر</a:t>
            </a:r>
            <a:r>
              <a:rPr lang="fa-IR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chemeClr val="accent2"/>
                </a:solidFill>
              </a:rPr>
              <a:t> return( 0 )</a:t>
            </a:r>
            <a:r>
              <a:rPr lang="fa-IR" altLang="en-US" sz="2400" b="1">
                <a:solidFill>
                  <a:schemeClr val="accent2"/>
                </a:solidFill>
              </a:rPr>
              <a:t>را ننويسيم يك هشدار</a:t>
            </a:r>
            <a:r>
              <a:rPr lang="en-US" altLang="en-US" sz="2400" b="1">
                <a:solidFill>
                  <a:schemeClr val="accent2"/>
                </a:solidFill>
              </a:rPr>
              <a:t>  ( Warning ) </a:t>
            </a:r>
            <a:r>
              <a:rPr lang="ar-SA" altLang="en-US" sz="2400" b="1">
                <a:solidFill>
                  <a:schemeClr val="accent2"/>
                </a:solidFill>
              </a:rPr>
              <a:t>مبني بر اينكه تابع بايد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ar-SA" altLang="en-US" sz="2400" b="1">
                <a:solidFill>
                  <a:schemeClr val="accent2"/>
                </a:solidFill>
              </a:rPr>
              <a:t>يك مقدار برگرداند ، داده ميشود</a:t>
            </a:r>
            <a:r>
              <a:rPr lang="en-US" altLang="en-US" sz="2400" b="1">
                <a:solidFill>
                  <a:schemeClr val="accent2"/>
                </a:solidFill>
              </a:rPr>
              <a:t>.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(</a:t>
            </a:r>
            <a:r>
              <a:rPr lang="en-US" altLang="en-US" sz="2400">
                <a:solidFill>
                  <a:schemeClr val="accent2"/>
                </a:solidFill>
              </a:rPr>
              <a:t>Function should return a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>
                <a:solidFill>
                  <a:schemeClr val="accent2"/>
                </a:solidFill>
              </a:rPr>
              <a:t>value</a:t>
            </a:r>
            <a:r>
              <a:rPr lang="en-US" altLang="en-US" sz="24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19462" name="Line 8"/>
          <p:cNvSpPr>
            <a:spLocks noChangeShapeType="1"/>
          </p:cNvSpPr>
          <p:nvPr/>
        </p:nvSpPr>
        <p:spPr bwMode="auto">
          <a:xfrm>
            <a:off x="4691063" y="47625"/>
            <a:ext cx="0" cy="669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2628900" y="133350"/>
            <a:ext cx="6376988" cy="5143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000" b="1" smtClean="0"/>
              <a:t>شنا سه هاي محلي</a:t>
            </a:r>
            <a:r>
              <a:rPr lang="en-US" altLang="en-US" sz="2000" b="1" smtClean="0"/>
              <a:t> ( Local )   </a:t>
            </a:r>
            <a:r>
              <a:rPr lang="ar-SA" altLang="en-US" sz="2000" b="1" smtClean="0"/>
              <a:t>و شنا سه هاي سرا سرى</a:t>
            </a:r>
            <a:r>
              <a:rPr lang="en-US" altLang="en-US" sz="2000" b="1" smtClean="0"/>
              <a:t>( Global ) </a:t>
            </a:r>
            <a:r>
              <a:rPr lang="fa-IR" altLang="en-US" sz="2000" b="1" smtClean="0"/>
              <a:t> :</a:t>
            </a:r>
            <a:endParaRPr lang="en-US" altLang="en-US" sz="2000" b="1" smtClean="0"/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157163" y="698500"/>
            <a:ext cx="5016500" cy="556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#include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int a=10;</a:t>
            </a:r>
          </a:p>
          <a:p>
            <a:pPr algn="l" rtl="0">
              <a:spcBef>
                <a:spcPct val="0"/>
              </a:spcBef>
              <a:buFontTx/>
              <a:buNone/>
            </a:pPr>
            <a:endParaRPr lang="en-US" altLang="en-US" sz="2400" b="1">
              <a:latin typeface="Courier New" panose="02070309020205020404" pitchFamily="49" charset="0"/>
            </a:endParaRP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float sum(int x, float y)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int z=x+y;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return(z);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float f=2.5;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void main()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int n=10,a=5;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printf("%f",sum(a,f));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printf("%f",sum(::a,f));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4779963" y="1765300"/>
            <a:ext cx="41735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D60093"/>
                </a:solidFill>
              </a:rPr>
              <a:t> a </a:t>
            </a:r>
            <a:r>
              <a:rPr lang="ar-SA" altLang="en-US" sz="2400">
                <a:solidFill>
                  <a:srgbClr val="D60093"/>
                </a:solidFill>
              </a:rPr>
              <a:t>سر اسرى و در تابع</a:t>
            </a:r>
            <a:r>
              <a:rPr lang="en-US" altLang="en-US" sz="2400">
                <a:solidFill>
                  <a:srgbClr val="D60093"/>
                </a:solidFill>
              </a:rPr>
              <a:t> sum </a:t>
            </a:r>
            <a:r>
              <a:rPr lang="ar-SA" altLang="ar-SA" sz="2400">
                <a:solidFill>
                  <a:srgbClr val="D60093"/>
                </a:solidFill>
              </a:rPr>
              <a:t>و</a:t>
            </a:r>
            <a:r>
              <a:rPr lang="en-US" altLang="en-US" sz="2400">
                <a:solidFill>
                  <a:srgbClr val="D60093"/>
                </a:solidFill>
              </a:rPr>
              <a:t> main </a:t>
            </a:r>
            <a:r>
              <a:rPr lang="ar-SA" altLang="en-US" sz="2400">
                <a:solidFill>
                  <a:srgbClr val="D60093"/>
                </a:solidFill>
              </a:rPr>
              <a:t>شناخته شده است . ولي</a:t>
            </a:r>
            <a:r>
              <a:rPr lang="en-US" altLang="en-US" sz="2400">
                <a:solidFill>
                  <a:srgbClr val="D60093"/>
                </a:solidFill>
              </a:rPr>
              <a:t>  f  </a:t>
            </a:r>
            <a:r>
              <a:rPr lang="ar-SA" altLang="en-US" sz="2400">
                <a:solidFill>
                  <a:srgbClr val="D60093"/>
                </a:solidFill>
              </a:rPr>
              <a:t>فقط در</a:t>
            </a:r>
            <a:r>
              <a:rPr lang="en-US" altLang="en-US" sz="2400">
                <a:solidFill>
                  <a:srgbClr val="D60093"/>
                </a:solidFill>
              </a:rPr>
              <a:t> main </a:t>
            </a:r>
            <a:r>
              <a:rPr lang="ar-SA" altLang="en-US" sz="2400">
                <a:solidFill>
                  <a:srgbClr val="D60093"/>
                </a:solidFill>
              </a:rPr>
              <a:t>شناخته شده است</a:t>
            </a:r>
            <a:r>
              <a:rPr lang="en-US" altLang="en-US" sz="2400">
                <a:solidFill>
                  <a:srgbClr val="D60093"/>
                </a:solidFill>
              </a:rPr>
              <a:t> .</a:t>
            </a:r>
            <a:endParaRPr lang="en-US" altLang="en-US" sz="2400"/>
          </a:p>
        </p:txBody>
      </p:sp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4711700" y="3429000"/>
            <a:ext cx="4289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</a:rPr>
              <a:t>x </a:t>
            </a:r>
            <a:r>
              <a:rPr lang="ar-SA" altLang="en-US" sz="2400">
                <a:solidFill>
                  <a:schemeClr val="accent2"/>
                </a:solidFill>
              </a:rPr>
              <a:t>و</a:t>
            </a:r>
            <a:r>
              <a:rPr lang="en-US" altLang="en-US" sz="2400">
                <a:solidFill>
                  <a:schemeClr val="accent2"/>
                </a:solidFill>
              </a:rPr>
              <a:t> y </a:t>
            </a:r>
            <a:r>
              <a:rPr lang="ar-SA" altLang="en-US" sz="2400">
                <a:solidFill>
                  <a:schemeClr val="accent2"/>
                </a:solidFill>
              </a:rPr>
              <a:t>و</a:t>
            </a:r>
            <a:r>
              <a:rPr lang="en-US" altLang="en-US" sz="2400">
                <a:solidFill>
                  <a:schemeClr val="accent2"/>
                </a:solidFill>
              </a:rPr>
              <a:t> z </a:t>
            </a:r>
            <a:r>
              <a:rPr lang="ar-SA" altLang="en-US" sz="2400">
                <a:solidFill>
                  <a:schemeClr val="accent2"/>
                </a:solidFill>
              </a:rPr>
              <a:t>و</a:t>
            </a:r>
            <a:r>
              <a:rPr lang="en-US" altLang="en-US" sz="2400">
                <a:solidFill>
                  <a:schemeClr val="accent2"/>
                </a:solidFill>
              </a:rPr>
              <a:t> n  </a:t>
            </a:r>
            <a:r>
              <a:rPr lang="ar-SA" altLang="en-US" sz="2400">
                <a:solidFill>
                  <a:schemeClr val="accent2"/>
                </a:solidFill>
              </a:rPr>
              <a:t>محلي هستند</a:t>
            </a:r>
            <a:r>
              <a:rPr lang="en-US" altLang="en-US" sz="2400">
                <a:solidFill>
                  <a:schemeClr val="accent2"/>
                </a:solidFill>
              </a:rPr>
              <a:t> .</a:t>
            </a:r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4273550" y="4132263"/>
            <a:ext cx="48704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99206"/>
                </a:solidFill>
              </a:rPr>
              <a:t> </a:t>
            </a:r>
            <a:r>
              <a:rPr lang="ar-SA" altLang="en-US" sz="2400">
                <a:solidFill>
                  <a:srgbClr val="099206"/>
                </a:solidFill>
              </a:rPr>
              <a:t>هنگامي كه</a:t>
            </a:r>
            <a:r>
              <a:rPr lang="en-US" altLang="en-US" sz="2400">
                <a:solidFill>
                  <a:srgbClr val="099206"/>
                </a:solidFill>
              </a:rPr>
              <a:t> sum </a:t>
            </a:r>
            <a:r>
              <a:rPr lang="ar-SA" altLang="en-US" sz="2400">
                <a:solidFill>
                  <a:srgbClr val="099206"/>
                </a:solidFill>
              </a:rPr>
              <a:t>فراخوانده ميشود</a:t>
            </a:r>
            <a:r>
              <a:rPr lang="en-US" altLang="en-US" sz="2400">
                <a:solidFill>
                  <a:srgbClr val="099206"/>
                </a:solidFill>
              </a:rPr>
              <a:t> ، x </a:t>
            </a:r>
            <a:r>
              <a:rPr lang="ar-SA" altLang="ar-SA" sz="2400">
                <a:solidFill>
                  <a:srgbClr val="099206"/>
                </a:solidFill>
              </a:rPr>
              <a:t>و</a:t>
            </a:r>
            <a:r>
              <a:rPr lang="en-US" altLang="en-US" sz="2400">
                <a:solidFill>
                  <a:srgbClr val="099206"/>
                </a:solidFill>
              </a:rPr>
              <a:t>y </a:t>
            </a:r>
            <a:r>
              <a:rPr lang="ar-SA" altLang="en-US" sz="2400">
                <a:solidFill>
                  <a:srgbClr val="099206"/>
                </a:solidFill>
              </a:rPr>
              <a:t>و</a:t>
            </a:r>
            <a:r>
              <a:rPr lang="en-US" altLang="en-US" sz="2400">
                <a:solidFill>
                  <a:srgbClr val="099206"/>
                </a:solidFill>
              </a:rPr>
              <a:t> z </a:t>
            </a:r>
            <a:r>
              <a:rPr lang="ar-SA" altLang="en-US" sz="2400">
                <a:solidFill>
                  <a:srgbClr val="099206"/>
                </a:solidFill>
              </a:rPr>
              <a:t>فضاي مورد نياز را گرفته و پس از اتمام اين تابع ، فضا آزاد ميشود</a:t>
            </a:r>
            <a:r>
              <a:rPr lang="en-US" altLang="en-US" sz="2400">
                <a:solidFill>
                  <a:srgbClr val="099206"/>
                </a:solidFill>
              </a:rPr>
              <a:t> . </a:t>
            </a:r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05041"/>
              </p:ext>
            </p:extLst>
          </p:nvPr>
        </p:nvGraphicFramePr>
        <p:xfrm>
          <a:off x="76200" y="76200"/>
          <a:ext cx="8991600" cy="6675438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29728"/>
                <a:gridCol w="8461872"/>
              </a:tblGrid>
              <a:tr h="365781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4" marB="4572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تابعی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بنویسید که تعداد مقسوم علیه های عدد دریافتی را برگرداند.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مقسوم علیه های عدد 3540 چند تاست؟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640113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56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چند تا عدد اول دو رقمی داریم؟ (عدد اول فقط دو مقسوم علیه دارد  یا  عدد اول غیر از 1 و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خودش، مقسوم علیه دیگری ندارد)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57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اعداد اولی که 3 رقمی هستند و رقم یکان و دهگان آن ها برابرند را نمایش دهد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نمایش اعداد اولی که با معکوس خود یکی هستند. (تا صدهزار)  مثل 353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و 929 و 12421 و 17971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59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سه عدد دو رقمی که بیشترین تعداد مقسوم علیه را دارند، کدامند؟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بین اعداد از 400 تا 600 ،کدام عدد بیشترین تعداد  مقسوم عليه را دارد؟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چند عدد اول بین عدد 100 تا 200 داریم؟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عدد اولی که بعد از عدد 428 می باشد، کدام است؟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اعداد صحیح تام را بنویسد.  (عدد تام با مجموع مقسوم علیه هایش برابر است(البته غیر از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خودش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))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64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عدد در مبنای دو(باینری)، دریافت نموده و به مبناهای 10 و  8 و 16 تبدیل نماید.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640113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تابعی بنویسید که رشته ای دریافت کند. اگر رشته متقارن باشد ، عدد 1 وگرنه عدد  0 برگرداند. ( </a:t>
                      </a:r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aabaa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vvmmvv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و </a:t>
                      </a:r>
                      <a:r>
                        <a:rPr lang="en-US" sz="1800" dirty="0" err="1" smtClean="0">
                          <a:cs typeface="B Nazanin" panose="00000400000000000000" pitchFamily="2" charset="-78"/>
                        </a:rPr>
                        <a:t>ccbbfbbcc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متقارن هستند)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66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تابعی بنویسید که رشته ای دریافت و کاراکترهای خالی آنرا حذف و سپس آنرا برگرداند.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  <a:tr h="45722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67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مجموع اعداد اول از 1 تا ده میلیون.  چقدر زمان برد؟ تا صد میلیون چطور؟  الگوریتم بهتری استفاده کنید.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4" marB="45724" anchor="ctr"/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133350"/>
            <a:ext cx="4433888" cy="5143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توابع خود فراخوان</a:t>
            </a:r>
            <a:r>
              <a:rPr lang="en-US" altLang="en-US" sz="2400" b="1" smtClean="0"/>
              <a:t>  : (Recursive)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673100" y="1393825"/>
            <a:ext cx="7943850" cy="43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/>
              <a:t> </a:t>
            </a:r>
            <a:r>
              <a:rPr lang="ar-SA" altLang="en-US" sz="2400">
                <a:solidFill>
                  <a:schemeClr val="accent2"/>
                </a:solidFill>
              </a:rPr>
              <a:t>اگر بتوانيم تابعي را به طريقي با خودش مرتبط كنيم ،  بهتر است و در بعضي مواقع  لازم است از</a:t>
            </a:r>
            <a:r>
              <a:rPr lang="en-US" altLang="en-US" sz="2400">
                <a:solidFill>
                  <a:schemeClr val="accent2"/>
                </a:solidFill>
              </a:rPr>
              <a:t> Recursion  </a:t>
            </a:r>
            <a:r>
              <a:rPr lang="ar-SA" altLang="en-US" sz="2400">
                <a:solidFill>
                  <a:schemeClr val="accent2"/>
                </a:solidFill>
              </a:rPr>
              <a:t>استفاده نمائيم</a:t>
            </a:r>
            <a:r>
              <a:rPr lang="en-US" altLang="en-US" sz="2400">
                <a:solidFill>
                  <a:schemeClr val="accent2"/>
                </a:solidFill>
              </a:rPr>
              <a:t> .</a:t>
            </a:r>
            <a:r>
              <a:rPr lang="en-US" altLang="en-US" sz="2400"/>
              <a:t>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/>
              <a:t> </a:t>
            </a:r>
            <a:r>
              <a:rPr lang="ar-SA" altLang="en-US" sz="2400">
                <a:solidFill>
                  <a:srgbClr val="D60093"/>
                </a:solidFill>
              </a:rPr>
              <a:t>مثلا</a:t>
            </a:r>
            <a:r>
              <a:rPr lang="en-US" altLang="en-US" sz="2400">
                <a:solidFill>
                  <a:srgbClr val="D60093"/>
                </a:solidFill>
              </a:rPr>
              <a:t> :</a:t>
            </a:r>
            <a:endParaRPr lang="en-US" altLang="en-US" sz="2400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5! = 5 * 4! ,  4! = 4 * 3! , ... , 1!=1 *  0! , 0!=1</a:t>
            </a:r>
            <a:endParaRPr lang="en-US" altLang="en-US" sz="2400"/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/>
              <a:t>  </a:t>
            </a:r>
            <a:r>
              <a:rPr lang="ar-SA" altLang="en-US" sz="2400">
                <a:solidFill>
                  <a:srgbClr val="D60093"/>
                </a:solidFill>
              </a:rPr>
              <a:t>ويا</a:t>
            </a:r>
            <a:r>
              <a:rPr lang="en-US" altLang="en-US" sz="2400">
                <a:solidFill>
                  <a:srgbClr val="D60093"/>
                </a:solidFill>
              </a:rPr>
              <a:t> :</a:t>
            </a:r>
            <a:endParaRPr lang="en-US" altLang="en-US" sz="2400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5 * 6 = 6 + 4 * 6 , 4 * 6 = 6 + 3 * 6 , ... , 0 * 6 = 0</a:t>
            </a:r>
            <a:endParaRPr lang="en-US" altLang="en-US" sz="2400"/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D60093"/>
                </a:solidFill>
              </a:rPr>
              <a:t>  </a:t>
            </a:r>
            <a:r>
              <a:rPr lang="ar-SA" altLang="en-US" sz="2400">
                <a:solidFill>
                  <a:srgbClr val="D60093"/>
                </a:solidFill>
              </a:rPr>
              <a:t>ويا</a:t>
            </a:r>
            <a:r>
              <a:rPr lang="en-US" altLang="en-US" sz="2400">
                <a:solidFill>
                  <a:srgbClr val="D60093"/>
                </a:solidFill>
              </a:rPr>
              <a:t> :</a:t>
            </a:r>
            <a:endParaRPr lang="en-US" altLang="en-US" sz="2400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3</a:t>
            </a:r>
            <a:r>
              <a:rPr lang="en-US" altLang="en-US" sz="2800" b="1" baseline="50000"/>
              <a:t>4</a:t>
            </a:r>
            <a:r>
              <a:rPr lang="en-US" altLang="en-US" sz="2800" b="1"/>
              <a:t> = 3 * 3</a:t>
            </a:r>
            <a:r>
              <a:rPr lang="en-US" altLang="en-US" sz="2800" b="1" baseline="50000"/>
              <a:t>3</a:t>
            </a:r>
            <a:r>
              <a:rPr lang="en-US" altLang="en-US" sz="2800" b="1"/>
              <a:t> ,  3</a:t>
            </a:r>
            <a:r>
              <a:rPr lang="en-US" altLang="en-US" sz="2800" b="1" baseline="50000"/>
              <a:t>3</a:t>
            </a:r>
            <a:r>
              <a:rPr lang="en-US" altLang="en-US" sz="2800" b="1"/>
              <a:t> = 3 * 3</a:t>
            </a:r>
            <a:r>
              <a:rPr lang="en-US" altLang="en-US" sz="2800" b="1" baseline="50000"/>
              <a:t>2</a:t>
            </a:r>
            <a:r>
              <a:rPr lang="en-US" altLang="en-US" sz="2800" b="1"/>
              <a:t>  , ...  , 3</a:t>
            </a:r>
            <a:r>
              <a:rPr lang="en-US" altLang="en-US" sz="2800" b="1" baseline="50000"/>
              <a:t>1</a:t>
            </a:r>
            <a:r>
              <a:rPr lang="en-US" altLang="en-US" sz="2800" b="1"/>
              <a:t> = 3 * 3</a:t>
            </a:r>
            <a:r>
              <a:rPr lang="en-US" altLang="en-US" sz="2800" b="1" baseline="50000"/>
              <a:t>0</a:t>
            </a:r>
            <a:r>
              <a:rPr lang="en-US" altLang="en-US" sz="2800" b="1"/>
              <a:t> ,  3</a:t>
            </a:r>
            <a:r>
              <a:rPr lang="en-US" altLang="en-US" sz="2800" b="1" baseline="50000"/>
              <a:t>0</a:t>
            </a:r>
            <a:r>
              <a:rPr lang="en-US" altLang="en-US" sz="2800" b="1"/>
              <a:t> = 1</a:t>
            </a:r>
            <a:endParaRPr lang="en-US" altLang="en-US" sz="2400"/>
          </a:p>
        </p:txBody>
      </p:sp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57163" y="868363"/>
            <a:ext cx="63881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double fact(int x)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if (x&lt;=1) return(1);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 else return(x*fact(x-1));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3556" name="Line 3"/>
          <p:cNvSpPr>
            <a:spLocks noChangeShapeType="1"/>
          </p:cNvSpPr>
          <p:nvPr/>
        </p:nvSpPr>
        <p:spPr bwMode="auto">
          <a:xfrm flipH="1">
            <a:off x="0" y="2868613"/>
            <a:ext cx="5805488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166688" y="2928938"/>
            <a:ext cx="657383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long mul(int x , int y)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if (x==0) return(0);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 else return(y+mul(x-1,y));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  <a:endParaRPr lang="en-US" altLang="en-US" sz="2400" b="1"/>
          </a:p>
        </p:txBody>
      </p:sp>
      <p:sp>
        <p:nvSpPr>
          <p:cNvPr id="23558" name="Line 5"/>
          <p:cNvSpPr>
            <a:spLocks noChangeShapeType="1"/>
          </p:cNvSpPr>
          <p:nvPr/>
        </p:nvSpPr>
        <p:spPr bwMode="auto">
          <a:xfrm flipH="1">
            <a:off x="9525" y="4878388"/>
            <a:ext cx="5805488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166688" y="4876800"/>
            <a:ext cx="60261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long double  pow(int x , int y)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if (y==0) return(1);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 else return(x*pow(x,y-1));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}</a:t>
            </a:r>
            <a:endParaRPr lang="en-US" altLang="en-US" sz="2400" b="1"/>
          </a:p>
        </p:txBody>
      </p:sp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6721789"/>
                  </p:ext>
                </p:extLst>
              </p:nvPr>
            </p:nvGraphicFramePr>
            <p:xfrm>
              <a:off x="65316" y="134258"/>
              <a:ext cx="8991600" cy="6404507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85793"/>
                    <a:gridCol w="8505807"/>
                  </a:tblGrid>
                  <a:tr h="365764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sz="1800" dirty="0">
                            <a:cs typeface="B Titr" panose="00000700000000000000" pitchFamily="2" charset="-78"/>
                          </a:endParaRPr>
                        </a:p>
                      </a:txBody>
                      <a:tcPr marT="45722" marB="45722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68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تابعی که فاکتوریل عدد صحیح دریافتی را برگرداند. (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n!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)  </a:t>
                          </a:r>
                          <a:r>
                            <a:rPr lang="en-US" sz="1800" baseline="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baseline="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en-US" sz="1800" baseline="0" dirty="0" smtClean="0">
                              <a:cs typeface="B Nazanin" panose="00000400000000000000" pitchFamily="2" charset="-78"/>
                            </a:rPr>
                            <a:t>5!=5*4*3*2*1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69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ترکیب دو عدد دریافتی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و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r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a-IR" sz="180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𝑛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!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𝑟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!</m:t>
                                  </m:r>
                                  <m:d>
                                    <m:d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𝑛</m:t>
                                      </m:r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−</m:t>
                                      </m:r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𝑟</m:t>
                                      </m:r>
                                    </m:e>
                                  </m:d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!</m:t>
                                  </m:r>
                                </m:den>
                              </m:f>
                            </m:oMath>
                          </a14:m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70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عدد صحیح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را دریافت و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عدد از سری فیبوناچی را بنویسد. (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1,1,2,3,5,8,13,21,…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)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71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عدد نپر (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e = 2.718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) را با استفاده از فرمول زیر با دقت 4</a:t>
                          </a:r>
                          <a:r>
                            <a:rPr lang="fa-IR" sz="1800" baseline="0" dirty="0" smtClean="0">
                              <a:cs typeface="B Nazanin" panose="00000400000000000000" pitchFamily="2" charset="-78"/>
                            </a:rPr>
                            <a:t> رقم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بدست آورید.</a:t>
                          </a:r>
                          <a:endParaRPr lang="en-US" sz="1800" dirty="0" smtClean="0">
                            <a:cs typeface="B Nazanin" panose="00000400000000000000" pitchFamily="2" charset="-78"/>
                          </a:endParaRPr>
                        </a:p>
                        <a:p>
                          <a:pPr marL="0" marR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𝑒</m:t>
                                </m:r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=</m:t>
                                </m:r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1</m:t>
                                </m:r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1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2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3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72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حاصل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ex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را پس از دریافت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x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با استفاده از فرمول زیر با دقت 4 رقم بدست آورید.</a:t>
                          </a:r>
                          <a:endParaRPr lang="en-US" sz="1800" dirty="0" smtClean="0">
                            <a:cs typeface="B Nazanin" panose="00000400000000000000" pitchFamily="2" charset="-78"/>
                          </a:endParaRPr>
                        </a:p>
                        <a:p>
                          <a:pPr marL="0" marR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=</m:t>
                                </m:r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1</m:t>
                                </m:r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1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2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3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+…</m:t>
                                </m:r>
                              </m:oMath>
                            </m:oMathPara>
                          </a14:m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73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حاصل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Sin(x)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را پس از دریافت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x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با استفاده از فرمول زیر با دقت 4</a:t>
                          </a:r>
                          <a:r>
                            <a:rPr lang="fa-IR" sz="1800" baseline="0" dirty="0" smtClean="0">
                              <a:cs typeface="B Nazanin" panose="00000400000000000000" pitchFamily="2" charset="-78"/>
                            </a:rPr>
                            <a:t> رقم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بدست آورید.</a:t>
                          </a:r>
                          <a:endParaRPr lang="en-US" sz="1800" dirty="0" smtClean="0">
                            <a:cs typeface="B Nazanin" panose="00000400000000000000" pitchFamily="2" charset="-78"/>
                          </a:endParaRPr>
                        </a:p>
                        <a:p>
                          <a:pPr algn="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800" b="0" i="0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e>
                                </m:func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=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𝑥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3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5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5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7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7</m:t>
                                    </m:r>
                                    <m: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+</m:t>
                                </m:r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…</m:t>
                                </m:r>
                              </m:oMath>
                            </m:oMathPara>
                          </a14:m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74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تابعی بازگشتی بنویسید که وارون رشته  دریافتی را برگرداند.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75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حاصل تابع زیر را برای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n=20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و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k=13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به دست آورید.</a:t>
                          </a:r>
                          <a:endParaRPr lang="en-US" sz="1800" dirty="0" smtClean="0">
                            <a:cs typeface="B Nazanin" panose="00000400000000000000" pitchFamily="2" charset="-78"/>
                          </a:endParaRPr>
                        </a:p>
                        <a:p>
                          <a:pPr algn="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𝑇</m:t>
                                </m:r>
                                <m:d>
                                  <m:d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𝑛</m:t>
                                    </m:r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,</m:t>
                                    </m:r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𝑘</m:t>
                                    </m:r>
                                  </m:e>
                                </m:d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dPr>
                                  <m:e>
                                    <m:eqArr>
                                      <m:eqArrPr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𝑖𝑓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≤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→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𝑖𝑓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&gt;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→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𝑇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1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+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𝑇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+…+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𝑇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(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𝑛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𝑘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,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𝑘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)</m:t>
                                        </m:r>
                                      </m:e>
                                    </m:eqAr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76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تابع فوق برای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n=69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و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k=13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باید عدد 431237910360489985 را بنویسد. چقدر زمان برد. بهتر کنید.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6721789"/>
                  </p:ext>
                </p:extLst>
              </p:nvPr>
            </p:nvGraphicFramePr>
            <p:xfrm>
              <a:off x="65316" y="134258"/>
              <a:ext cx="8991600" cy="6404507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85793"/>
                    <a:gridCol w="8505807"/>
                  </a:tblGrid>
                  <a:tr h="365764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sz="1800" dirty="0">
                            <a:cs typeface="B Titr" panose="00000700000000000000" pitchFamily="2" charset="-78"/>
                          </a:endParaRPr>
                        </a:p>
                      </a:txBody>
                      <a:tcPr marT="45722" marB="45722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68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تابعی که فاکتوریل عدد صحیح دریافتی را برگرداند. (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n!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)  </a:t>
                          </a:r>
                          <a:r>
                            <a:rPr lang="en-US" sz="1800" baseline="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baseline="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en-US" sz="1800" baseline="0" dirty="0" smtClean="0">
                              <a:cs typeface="B Nazanin" panose="00000400000000000000" pitchFamily="2" charset="-78"/>
                            </a:rPr>
                            <a:t>5!=5*4*3*2*1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514862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69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2" marB="45722" anchor="ctr">
                        <a:blipFill rotWithShape="0">
                          <a:blip r:embed="rId2"/>
                          <a:stretch>
                            <a:fillRect l="-5802" t="-162353" r="-287" b="-990588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70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عدد صحیح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را دریافت و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عدد از سری فیبوناچی را بنویسد. (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1,1,2,3,5,8,13,21,…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)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88113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71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2" marB="45722" anchor="ctr">
                        <a:blipFill rotWithShape="0">
                          <a:blip r:embed="rId2"/>
                          <a:stretch>
                            <a:fillRect l="-5802" t="-206944" r="-287" b="-432639"/>
                          </a:stretch>
                        </a:blipFill>
                      </a:tcPr>
                    </a:tc>
                  </a:tr>
                  <a:tr h="916182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72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2" marB="45722" anchor="ctr">
                        <a:blipFill rotWithShape="0">
                          <a:blip r:embed="rId2"/>
                          <a:stretch>
                            <a:fillRect l="-5802" t="-292715" r="-287" b="-312583"/>
                          </a:stretch>
                        </a:blipFill>
                      </a:tcPr>
                    </a:tc>
                  </a:tr>
                  <a:tr h="92011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73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2" marB="45722" anchor="ctr">
                        <a:blipFill rotWithShape="0">
                          <a:blip r:embed="rId2"/>
                          <a:stretch>
                            <a:fillRect l="-5802" t="-392715" r="-287" b="-21258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74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تابعی بازگشتی بنویسید که وارون رشته  دریافتی را برگرداند.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  <a:tr h="97765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75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2" marB="45722" anchor="ctr">
                        <a:blipFill rotWithShape="0">
                          <a:blip r:embed="rId2"/>
                          <a:stretch>
                            <a:fillRect l="-5802" t="-511875" r="-287" b="-5375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76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تابع فوق برای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n=69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و 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k=13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باید عدد 431237910360489985 را بنویسد. چقدر زمان برد. بهتر کنید.</a:t>
                          </a:r>
                          <a:r>
                            <a:rPr lang="en-US" sz="1800" dirty="0" smtClean="0">
                              <a:cs typeface="B Nazanin" panose="00000400000000000000" pitchFamily="2" charset="-78"/>
                            </a:rPr>
                            <a:t>.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22" marB="45722" anchor="ctr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</TotalTime>
  <Words>3367</Words>
  <Application>Microsoft Office PowerPoint</Application>
  <PresentationFormat>On-screen Show (4:3)</PresentationFormat>
  <Paragraphs>506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Andalus</vt:lpstr>
      <vt:lpstr>Arial</vt:lpstr>
      <vt:lpstr>B Nazanin</vt:lpstr>
      <vt:lpstr>B Titr</vt:lpstr>
      <vt:lpstr>Cambria Math</vt:lpstr>
      <vt:lpstr>Consolas</vt:lpstr>
      <vt:lpstr>courier</vt:lpstr>
      <vt:lpstr>Courier New</vt:lpstr>
      <vt:lpstr>Mitra</vt:lpstr>
      <vt:lpstr>Tahoma</vt:lpstr>
      <vt:lpstr>Times New Roman</vt:lpstr>
      <vt:lpstr>Default Design</vt:lpstr>
      <vt:lpstr>PowerPoint Presentation</vt:lpstr>
      <vt:lpstr>تعريف توابع : (Define Function)</vt:lpstr>
      <vt:lpstr>PowerPoint Presentation</vt:lpstr>
      <vt:lpstr>PowerPoint Presentation</vt:lpstr>
      <vt:lpstr>شنا سه هاي محلي ( Local )   و شنا سه هاي سرا سرى( Global )  :</vt:lpstr>
      <vt:lpstr>PowerPoint Presentation</vt:lpstr>
      <vt:lpstr> توابع خود فراخوان  : (Recursive)</vt:lpstr>
      <vt:lpstr>PowerPoint Presentation</vt:lpstr>
      <vt:lpstr>PowerPoint Presentation</vt:lpstr>
      <vt:lpstr>پارامتر آرايه اي توابع :</vt:lpstr>
      <vt:lpstr>PowerPoint Presentation</vt:lpstr>
      <vt:lpstr>PowerPoint Presentation</vt:lpstr>
      <vt:lpstr>بارگذاری مجدد توابع (Over Loading) :</vt:lpstr>
      <vt:lpstr>توابع  چند ریختی یا چند شکلی (Polymorphism) :</vt:lpstr>
      <vt:lpstr>PowerPoint Presentation</vt:lpstr>
      <vt:lpstr>نحوه ایجاد Header File:</vt:lpstr>
      <vt:lpstr>نحوه ایجاد Header File:</vt:lpstr>
      <vt:lpstr>كلاسهاي حافظه :</vt:lpstr>
      <vt:lpstr>PowerPoint Presentation</vt:lpstr>
      <vt:lpstr>PowerPoint Presentation</vt:lpstr>
      <vt:lpstr>PowerPoint Presentation</vt:lpstr>
      <vt:lpstr>اشاره گرها ( Pointers )</vt:lpstr>
      <vt:lpstr>PowerPoint Presentation</vt:lpstr>
      <vt:lpstr>اختصاص حافظه به اشاره گرها</vt:lpstr>
      <vt:lpstr>اشاره گرها و آرايه ها</vt:lpstr>
      <vt:lpstr>اشاره گرها وتوابع</vt:lpstr>
      <vt:lpstr>اشاره گر به اشاره گر</vt:lpstr>
      <vt:lpstr> پارامترهاي تابع main</vt:lpstr>
      <vt:lpstr>ارسال تابع بعنوان پارامتر براي تابع ديگر</vt:lpstr>
      <vt:lpstr>PowerPoint Presentation</vt:lpstr>
      <vt:lpstr>PowerPoint Presentation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اسلایدهای ویژوال سی - قربانعلی عربی</dc:title>
  <dc:creator>a</dc:creator>
  <cp:keywords>Ghorban Ali Arabi</cp:keywords>
  <cp:lastModifiedBy>6site6</cp:lastModifiedBy>
  <cp:revision>121</cp:revision>
  <cp:lastPrinted>2003-05-05T06:01:40Z</cp:lastPrinted>
  <dcterms:created xsi:type="dcterms:W3CDTF">2003-01-21T07:50:21Z</dcterms:created>
  <dcterms:modified xsi:type="dcterms:W3CDTF">2018-05-29T19:21:18Z</dcterms:modified>
</cp:coreProperties>
</file>